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527" r:id="rId2"/>
    <p:sldId id="520" r:id="rId3"/>
    <p:sldId id="524" r:id="rId4"/>
    <p:sldId id="518" r:id="rId5"/>
    <p:sldId id="525" r:id="rId6"/>
    <p:sldId id="521" r:id="rId7"/>
    <p:sldId id="522" r:id="rId8"/>
    <p:sldId id="430" r:id="rId9"/>
    <p:sldId id="509" r:id="rId10"/>
    <p:sldId id="510" r:id="rId11"/>
    <p:sldId id="511" r:id="rId12"/>
    <p:sldId id="512" r:id="rId13"/>
    <p:sldId id="513" r:id="rId14"/>
    <p:sldId id="532" r:id="rId15"/>
    <p:sldId id="526" r:id="rId16"/>
    <p:sldId id="528" r:id="rId17"/>
    <p:sldId id="514" r:id="rId18"/>
    <p:sldId id="531" r:id="rId19"/>
    <p:sldId id="533" r:id="rId20"/>
    <p:sldId id="515" r:id="rId21"/>
    <p:sldId id="517" r:id="rId22"/>
    <p:sldId id="529" r:id="rId23"/>
    <p:sldId id="523" r:id="rId24"/>
    <p:sldId id="530" r:id="rId2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" initials="D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8EC4"/>
    <a:srgbClr val="FDFDFD"/>
    <a:srgbClr val="E01956"/>
    <a:srgbClr val="253E8E"/>
    <a:srgbClr val="63B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78" autoAdjust="0"/>
    <p:restoredTop sz="72408" autoAdjust="0"/>
  </p:normalViewPr>
  <p:slideViewPr>
    <p:cSldViewPr snapToGrid="0">
      <p:cViewPr>
        <p:scale>
          <a:sx n="64" d="100"/>
          <a:sy n="64" d="100"/>
        </p:scale>
        <p:origin x="656" y="4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4" d="100"/>
          <a:sy n="54" d="100"/>
        </p:scale>
        <p:origin x="-2586" y="-9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commentAuthors" Target="commentAuthors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2756" tIns="46378" rIns="92756" bIns="4637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2756" tIns="46378" rIns="92756" bIns="46378" rtlCol="0"/>
          <a:lstStyle>
            <a:lvl1pPr algn="r">
              <a:defRPr sz="1200"/>
            </a:lvl1pPr>
          </a:lstStyle>
          <a:p>
            <a:fld id="{0720D96D-B864-40C2-B1F3-9F505F85DB8F}" type="datetimeFigureOut">
              <a:rPr lang="en-US" smtClean="0"/>
              <a:pPr/>
              <a:t>4/14/16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9"/>
            <a:ext cx="3037840" cy="466433"/>
          </a:xfrm>
          <a:prstGeom prst="rect">
            <a:avLst/>
          </a:prstGeom>
        </p:spPr>
        <p:txBody>
          <a:bodyPr vert="horz" lIns="92756" tIns="46378" rIns="92756" bIns="4637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9"/>
            <a:ext cx="3037840" cy="466433"/>
          </a:xfrm>
          <a:prstGeom prst="rect">
            <a:avLst/>
          </a:prstGeom>
        </p:spPr>
        <p:txBody>
          <a:bodyPr vert="horz" lIns="92756" tIns="46378" rIns="92756" bIns="46378" rtlCol="0" anchor="b"/>
          <a:lstStyle>
            <a:lvl1pPr algn="r">
              <a:defRPr sz="1200"/>
            </a:lvl1pPr>
          </a:lstStyle>
          <a:p>
            <a:fld id="{61E366C1-EEEA-473B-A41A-090C46053F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33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B686B4-9B00-4B7F-AE76-8090CDB8CDB5}" type="datetimeFigureOut">
              <a:rPr lang="en-US" smtClean="0"/>
              <a:pPr/>
              <a:t>4/14/16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696913"/>
            <a:ext cx="6200775" cy="34877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191"/>
            <a:ext cx="5607050" cy="41825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181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9181"/>
            <a:ext cx="3038475" cy="46562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48F5D-172C-49CA-AD23-A5A310584A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551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747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4708" indent="-174708" defTabSz="931774">
              <a:buSzPct val="100000"/>
              <a:buFont typeface="Arial"/>
              <a:buChar char="•"/>
              <a:defRPr sz="18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0792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74708" indent="-174708" defTabSz="931774">
              <a:buSzPct val="100000"/>
              <a:buFont typeface="Arial"/>
              <a:buChar char="•"/>
              <a:defRPr sz="1800"/>
            </a:pP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1430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428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94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70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60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68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4813" y="696913"/>
            <a:ext cx="6200775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48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Storytelling, in the form of personas, is one of the most effective ways to translate research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information that resonates with decision makers and priority audiences.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personas presented here are based on data analyses using the Federal Voting Assistance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Program’s (FVAP) 2012 Post-Election Survey of Active Duty Military, the 2012 Post-Election Survey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Spouses of Active Duty Military, and the survey of overseas citizens.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analyzed the Active Duty Military (ADM), spouse, and overseas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citizen populations in several ways, including an analysis of their propensity to vote and exploratory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cluster analysis. After thoroughly examining data across available sources to identify patterns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trends, we employed reasoned segmentation to make sure that personas were representative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Uniformed and Overseas Citizens Absentee Voting Act (UOCAVA)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voters. To assess media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usage by various segments, we analyzed Google Analytics data for the FVAP.gov website and used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from the 2013 Status of Forces Survey of Active Duty Members (SOFS-A).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481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Storytelling, in the form of personas, is one of the most effective ways to translate research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information that resonates with decision makers and priority audiences.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personas presented here are based on data analyses using the Federal Voting Assistance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Program’s (FVAP) 2012 Post-Election Survey of Active Duty Military, the 2012 Post-Election Survey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Spouses of Active Duty Military, and the survey of overseas citizens.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analyzed the Active Duty Military (ADM), spouse, and overseas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citizen populations in several ways, including an analysis of their propensity to vote and exploratory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cluster analysis. After thoroughly examining data across available sources to identify patterns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trends, we employed reasoned segmentation to make sure that personas were representative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Uniformed and Overseas Citizens Absentee Voting Act (UOCAVA)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voters. To assess media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usage by various segments, we analyzed Google Analytics data for the FVAP.gov website and used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from the 2013 Status of Forces Survey of Active Duty Members (SOFS-A).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88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Storytelling, in the form of personas, is one of the most effective ways to translate research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into information that resonates with decision makers and priority audiences.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personas presented here are based on data analyses using the Federal Voting Assistance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Program’s (FVAP) 2012 Post-Election Survey of Active Duty Military, the 2012 Post-Election Survey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Spouses of Active Duty Military, and the survey of overseas citizens.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have analyzed the Active Duty Military (ADM), spouse, and overseas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citizen populations in several ways, including an analysis of their propensity to vote and exploratory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cluster analysis. After thoroughly examining data across available sources to identify patterns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trends, we employed reasoned segmentation to make sure that personas were representative of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potential </a:t>
            </a:r>
            <a:r>
              <a:rPr 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Uniformed and Overseas Citizens Absentee Voting Act (UOCAVA)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voters. To assess media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usage by various segments, we analyzed Google Analytics data for the FVAP.gov website and used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 from the 2013 Status of Forces Survey of Active Duty Members (SOFS-A).</a:t>
            </a:r>
            <a:endParaRPr lang="en-US" dirty="0" smtClean="0"/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748F5D-172C-49CA-AD23-A5A310584A7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4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95DA51-A46E-4CD9-AD28-1F04B52F8CE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000" baseline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7715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2" t="12558" r="31702" b="62936"/>
          <a:stretch/>
        </p:blipFill>
        <p:spPr>
          <a:xfrm>
            <a:off x="-127592" y="0"/>
            <a:ext cx="12319591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06451" y="279105"/>
            <a:ext cx="11779103" cy="6299790"/>
          </a:xfrm>
          <a:prstGeom prst="rect">
            <a:avLst/>
          </a:prstGeom>
          <a:solidFill>
            <a:schemeClr val="bg1"/>
          </a:solidFill>
          <a:ln w="25400">
            <a:solidFill>
              <a:srgbClr val="358E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01579" y="672356"/>
            <a:ext cx="10515600" cy="43497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spc="0" dirty="0">
                <a:solidFill>
                  <a:srgbClr val="CE144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en-US" sz="2800" dirty="0"/>
              <a:t>Voting Assistance</a:t>
            </a:r>
            <a:endParaRPr lang="en-US" sz="2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30026" y="1164602"/>
            <a:ext cx="7190503" cy="45719"/>
          </a:xfrm>
          <a:prstGeom prst="rect">
            <a:avLst/>
          </a:prstGeom>
          <a:solidFill>
            <a:srgbClr val="358E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14773" y="1268288"/>
            <a:ext cx="7190503" cy="45719"/>
          </a:xfrm>
          <a:prstGeom prst="rect">
            <a:avLst/>
          </a:prstGeom>
          <a:solidFill>
            <a:srgbClr val="E01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ottmfolio.t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907423" y="1390575"/>
            <a:ext cx="291143" cy="27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ottmfolio.t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404674" y="1467266"/>
            <a:ext cx="435017" cy="41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0480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226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gradFill flip="none" rotWithShape="1">
          <a:gsLst>
            <a:gs pos="0">
              <a:srgbClr val="63BFEE"/>
            </a:gs>
            <a:gs pos="100000">
              <a:schemeClr val="accent1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051129" y="2995407"/>
            <a:ext cx="10515600" cy="867193"/>
          </a:xfr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242639" y="172040"/>
            <a:ext cx="11706727" cy="6513920"/>
          </a:xfrm>
          <a:prstGeom prst="rect">
            <a:avLst/>
          </a:prstGeom>
          <a:noFill/>
          <a:ln w="19050">
            <a:solidFill>
              <a:srgbClr val="E019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5163059" y="5815923"/>
            <a:ext cx="2291743" cy="536575"/>
            <a:chOff x="5195075" y="5936235"/>
            <a:chExt cx="2291742" cy="536575"/>
          </a:xfrm>
        </p:grpSpPr>
        <p:pic>
          <p:nvPicPr>
            <p:cNvPr id="18" name="Picture 8" descr="FVAP.gov LOGO_color opt_CHOSEN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9" descr="dod Logo.gi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" name="5-Point Star 19"/>
          <p:cNvSpPr/>
          <p:nvPr userDrawn="1"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5-Point Star 20"/>
          <p:cNvSpPr/>
          <p:nvPr userDrawn="1"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00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42" t="12558" r="31702" b="62936"/>
          <a:stretch/>
        </p:blipFill>
        <p:spPr>
          <a:xfrm>
            <a:off x="-127592" y="0"/>
            <a:ext cx="12319591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206453" y="279105"/>
            <a:ext cx="11779103" cy="6299790"/>
          </a:xfrm>
          <a:prstGeom prst="rect">
            <a:avLst/>
          </a:prstGeom>
          <a:solidFill>
            <a:schemeClr val="bg1"/>
          </a:solidFill>
          <a:ln w="25400">
            <a:solidFill>
              <a:srgbClr val="358EC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601579" y="672356"/>
            <a:ext cx="10515600" cy="434975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200" b="1" kern="1200" spc="0" dirty="0">
                <a:solidFill>
                  <a:srgbClr val="CE1443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l"/>
            <a:r>
              <a:rPr lang="en-US" altLang="en-US" sz="2800" dirty="0"/>
              <a:t>Voting Assistance</a:t>
            </a:r>
            <a:endParaRPr lang="en-US" sz="2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630027" y="1164604"/>
            <a:ext cx="7190503" cy="45719"/>
          </a:xfrm>
          <a:prstGeom prst="rect">
            <a:avLst/>
          </a:prstGeom>
          <a:solidFill>
            <a:srgbClr val="358E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914774" y="1268290"/>
            <a:ext cx="7190503" cy="45719"/>
          </a:xfrm>
          <a:prstGeom prst="rect">
            <a:avLst/>
          </a:prstGeom>
          <a:solidFill>
            <a:srgbClr val="E01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ottmfolio.t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907425" y="1390575"/>
            <a:ext cx="291143" cy="27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bottmfolio.tif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0000">
            <a:off x="404676" y="1467268"/>
            <a:ext cx="435017" cy="416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828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E17D0-238D-4609-B6F0-086E2BE0A2EB}" type="datetimeFigureOut">
              <a:rPr lang="en-US" smtClean="0"/>
              <a:pPr/>
              <a:t>4/14/16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78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jpg"/><Relationship Id="rId3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4" Type="http://schemas.openxmlformats.org/officeDocument/2006/relationships/image" Target="../media/image36.jpg"/><Relationship Id="rId5" Type="http://schemas.openxmlformats.org/officeDocument/2006/relationships/image" Target="../media/image37.jpg"/><Relationship Id="rId6" Type="http://schemas.openxmlformats.org/officeDocument/2006/relationships/image" Target="../media/image38.jpg"/><Relationship Id="rId7" Type="http://schemas.openxmlformats.org/officeDocument/2006/relationships/image" Target="../media/image39.png"/><Relationship Id="rId8" Type="http://schemas.openxmlformats.org/officeDocument/2006/relationships/image" Target="../media/image40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39.png"/><Relationship Id="rId5" Type="http://schemas.openxmlformats.org/officeDocument/2006/relationships/image" Target="../media/image42.jpg"/><Relationship Id="rId6" Type="http://schemas.openxmlformats.org/officeDocument/2006/relationships/image" Target="../media/image37.jpg"/><Relationship Id="rId7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7.jpg"/><Relationship Id="rId5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7.jpg"/><Relationship Id="rId5" Type="http://schemas.openxmlformats.org/officeDocument/2006/relationships/image" Target="../media/image43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44.jpg"/><Relationship Id="rId6" Type="http://schemas.openxmlformats.org/officeDocument/2006/relationships/image" Target="../media/image45.jpg"/><Relationship Id="rId7" Type="http://schemas.openxmlformats.org/officeDocument/2006/relationships/image" Target="../media/image24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SkWeMvrNiOM" TargetMode="External"/><Relationship Id="rId3" Type="http://schemas.openxmlformats.org/officeDocument/2006/relationships/image" Target="../media/image4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18.xml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47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4" Type="http://schemas.openxmlformats.org/officeDocument/2006/relationships/image" Target="../media/image48.png"/><Relationship Id="rId5" Type="http://schemas.openxmlformats.org/officeDocument/2006/relationships/image" Target="../media/image49.jpg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www.youtube.com/watch?v=SkWeMvrNiOM" TargetMode="Externa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jpg"/><Relationship Id="rId12" Type="http://schemas.openxmlformats.org/officeDocument/2006/relationships/image" Target="../media/image15.jpg"/><Relationship Id="rId13" Type="http://schemas.openxmlformats.org/officeDocument/2006/relationships/image" Target="../media/image16.jpeg"/><Relationship Id="rId14" Type="http://schemas.openxmlformats.org/officeDocument/2006/relationships/image" Target="../media/image17.jpg"/><Relationship Id="rId15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8.jpg"/><Relationship Id="rId6" Type="http://schemas.openxmlformats.org/officeDocument/2006/relationships/image" Target="../media/image9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Relationship Id="rId9" Type="http://schemas.openxmlformats.org/officeDocument/2006/relationships/image" Target="../media/image12.jpg"/><Relationship Id="rId10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1.png"/><Relationship Id="rId6" Type="http://schemas.openxmlformats.org/officeDocument/2006/relationships/image" Target="../media/image22.jpg"/><Relationship Id="rId7" Type="http://schemas.openxmlformats.org/officeDocument/2006/relationships/image" Target="../media/image23.jpeg"/><Relationship Id="rId8" Type="http://schemas.openxmlformats.org/officeDocument/2006/relationships/image" Target="../media/image24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77806" y="5815923"/>
            <a:ext cx="2291743" cy="536575"/>
            <a:chOff x="5195075" y="5936235"/>
            <a:chExt cx="2291742" cy="536575"/>
          </a:xfrm>
        </p:grpSpPr>
        <p:pic>
          <p:nvPicPr>
            <p:cNvPr id="6" name="Picture 8" descr="FVAP.gov LOGO_color opt_CHOSE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dod Logo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5-Point Star 9"/>
          <p:cNvSpPr/>
          <p:nvPr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5878" y="2033600"/>
            <a:ext cx="10515600" cy="121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#BeReady16:</a:t>
            </a:r>
          </a:p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working together for our</a:t>
            </a:r>
          </a:p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military and overseas voters</a:t>
            </a:r>
            <a:b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Voting Assistance Program</a:t>
            </a:r>
            <a:endParaRPr lang="en-US" altLang="en-US" sz="3600" spc="-150" dirty="0" smtClean="0">
              <a:solidFill>
                <a:srgbClr val="E01956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925201" y="4665061"/>
            <a:ext cx="10515600" cy="86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Election Assistance Commission Standards Board</a:t>
            </a:r>
          </a:p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15 April 2016</a:t>
            </a:r>
          </a:p>
        </p:txBody>
      </p:sp>
    </p:spTree>
    <p:extLst>
      <p:ext uri="{BB962C8B-B14F-4D97-AF65-F5344CB8AC3E}">
        <p14:creationId xmlns:p14="http://schemas.microsoft.com/office/powerpoint/2010/main" val="7263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:mv="urn:schemas-microsoft-com:mac:vml"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5319" y="672356"/>
            <a:ext cx="10515600" cy="434975"/>
          </a:xfrm>
        </p:spPr>
        <p:txBody>
          <a:bodyPr/>
          <a:lstStyle/>
          <a:p>
            <a:r>
              <a:rPr lang="en-US" sz="2800" dirty="0" smtClean="0"/>
              <a:t>Persona 3:  Johnny, Young ADM Voter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Tech-savvy and heavy social media user; accesses Internet on his cell phone 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directly visit FVAP.gov based on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 of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mouth and VAO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outreach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MODERATE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LOW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First-time voter with no experience or knowledge of absentee process; views voting as important right but ambivalent about participating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DoD resources, family and friends, VAO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is not a priority, has little motivation to seek out info independently;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might decide not to participate if she feels process is hard or overwhelming</a:t>
            </a:r>
            <a:endParaRPr lang="en-US" altLang="en-US" sz="16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register but might fail to return ballot without follow-up prompting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Unstable mailing address due to frequent moves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Step-by-step info of the process; assistance filling out FPCA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Proactive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engagement by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VAO; support from Commander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Electronic registration options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388" y="355187"/>
            <a:ext cx="2200275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66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5319" y="672356"/>
            <a:ext cx="10515600" cy="434975"/>
          </a:xfrm>
        </p:spPr>
        <p:txBody>
          <a:bodyPr/>
          <a:lstStyle/>
          <a:p>
            <a:r>
              <a:rPr lang="en-US" sz="2800" dirty="0" smtClean="0"/>
              <a:t>Persona 4:  Davis, Senior Enlisted ADM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access mostly limited to time in ship/computer lab; uses Internet and social media regularly to communicate with family while deployed 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directly visit FVAP.gov, though referrals are helpful; likely to use paper forms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HIGH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MODERATE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voted in the past and generally understands absentee process; believes if he doesn’t vote, can’t complain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DoD resources, spouse, VAO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experienced difficulties voting in the past, skeptical his vote will count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register but may fail to return ballot without reminders/encouragement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and quality of mail system, limited time and Internet access; unfamiliar with FWAB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Accurate info about voting rights and reassurance vote will be counted; support from Commander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reminders of registration, ballot request and ballot return deadlines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from LEO about the status of his registration, ballot request and returned ballot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84" y="370051"/>
            <a:ext cx="2152406" cy="212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92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5319" y="672356"/>
            <a:ext cx="10515600" cy="434975"/>
          </a:xfrm>
        </p:spPr>
        <p:txBody>
          <a:bodyPr/>
          <a:lstStyle/>
          <a:p>
            <a:r>
              <a:rPr lang="en-US" sz="2800" dirty="0" smtClean="0"/>
              <a:t>Persona 5:  Arlo, Military Officer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 access primarily through personal computer; uses email and Facebook to communicate with family/friends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directly visit FVAP.gov without referrals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HIGH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HIGH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Extensive experience voting absentee; views voting as civic duty and takes it very seriously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DoD resources, spouse, VAO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experienced difficulties voting in the past, including not getting ballot on time; sometimes unsure whether ballot was counted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Feels unprepared to assist Service members who look to him for guidance about voting; struggles to discuss voting without discussing politics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Reliable, up-to-date information about the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assistance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 available that he can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with subordinates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 of registration, ballot request and ballot return deadlines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LEO about the status of his registration, ballot request and returned ballot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0814" y="374936"/>
            <a:ext cx="2070123" cy="208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75319" y="672356"/>
            <a:ext cx="10515600" cy="434975"/>
          </a:xfrm>
        </p:spPr>
        <p:txBody>
          <a:bodyPr/>
          <a:lstStyle/>
          <a:p>
            <a:r>
              <a:rPr lang="en-US" sz="2800" dirty="0" smtClean="0"/>
              <a:t>Persona 6:  Hanna, Military Spouse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Internet and social media to communicate with family/friends; use cell phone and personal computer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be referred to FVAP.gov by online sources or through independent search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MODERATE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MODERATE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voted in home jurisdiction but unfamiliar with absentee process; recognizes voting as an important right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DoD voting assistance resources, spouse and other military families, VAO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Would like to vote but has little knowledge of process; limited time/energy to figure out process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Often receives inaccurate information through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 network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military families and is unsure who can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trusted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a source of reliable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Step-by-step info of the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and available resources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 of registration, ballot request and ballot return deadlines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communicating important info to spouse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973" y="407077"/>
            <a:ext cx="2047027" cy="2047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06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to Data - FVAP Analysis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40" y="1411152"/>
            <a:ext cx="5935181" cy="37094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2706925"/>
            <a:ext cx="6032717" cy="37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0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601578" y="672356"/>
            <a:ext cx="10515601" cy="43497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859536">
              <a:defRPr sz="235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endParaRPr sz="2350" dirty="0">
              <a:solidFill>
                <a:srgbClr val="CE1443"/>
              </a:solidFill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766023" y="1456521"/>
            <a:ext cx="1086513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lvl="1" indent="-228600">
              <a:buClr>
                <a:srgbClr val="358EC4"/>
              </a:buClr>
              <a:buSzPct val="80000"/>
              <a:buFont typeface="Century Gothic"/>
              <a:buChar char="–"/>
              <a:defRPr sz="1800"/>
            </a:pPr>
            <a:endParaRPr lang="en-US" sz="2500" dirty="0" smtClean="0">
              <a:solidFill>
                <a:srgbClr val="358EC4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457200" lvl="2">
              <a:buClr>
                <a:srgbClr val="358EC4"/>
              </a:buClr>
              <a:buSzPct val="80000"/>
              <a:defRPr sz="1800"/>
            </a:pPr>
            <a:endParaRPr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-701094"/>
            <a:ext cx="12160643" cy="784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770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/>
          </p:cNvSpPr>
          <p:nvPr>
            <p:ph type="title"/>
          </p:nvPr>
        </p:nvSpPr>
        <p:spPr>
          <a:xfrm>
            <a:off x="601578" y="672356"/>
            <a:ext cx="10515601" cy="43497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defTabSz="859536">
              <a:defRPr sz="235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dirty="0" smtClean="0">
                <a:solidFill>
                  <a:srgbClr val="CE1443"/>
                </a:solidFill>
              </a:rPr>
              <a:t>Working Together for You and Your Voters</a:t>
            </a:r>
            <a:r>
              <a:rPr lang="is-IS" sz="3600" dirty="0" smtClean="0">
                <a:solidFill>
                  <a:srgbClr val="CE1443"/>
                </a:solidFill>
              </a:rPr>
              <a:t>….</a:t>
            </a:r>
            <a:endParaRPr sz="3600" dirty="0">
              <a:solidFill>
                <a:srgbClr val="CE1443"/>
              </a:solidFill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766023" y="1456521"/>
            <a:ext cx="1086513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lvl="1" indent="-228600">
              <a:buClr>
                <a:srgbClr val="358EC4"/>
              </a:buClr>
              <a:buSzPct val="80000"/>
              <a:buFont typeface="Century Gothic"/>
              <a:buChar char="–"/>
              <a:defRPr sz="1800"/>
            </a:pPr>
            <a:endParaRPr lang="en-US" sz="2500" dirty="0" smtClean="0">
              <a:solidFill>
                <a:srgbClr val="358EC4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457200" lvl="2">
              <a:buClr>
                <a:srgbClr val="358EC4"/>
              </a:buClr>
              <a:buSzPct val="80000"/>
              <a:defRPr sz="1800"/>
            </a:pPr>
            <a:endParaRPr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5" y="1486460"/>
            <a:ext cx="4335416" cy="174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23" y="1842586"/>
            <a:ext cx="3977620" cy="1756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9949" y="3690437"/>
            <a:ext cx="5194558" cy="25250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429" y="3801085"/>
            <a:ext cx="2804796" cy="2271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968" y="1405722"/>
            <a:ext cx="1898649" cy="18986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50" y="1333702"/>
            <a:ext cx="11215283" cy="519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4406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Together – Policy Working Group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69031" y="1411152"/>
            <a:ext cx="73060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9" y="2698932"/>
            <a:ext cx="1873068" cy="1873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292" y="4120110"/>
            <a:ext cx="1645920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040" y="1414780"/>
            <a:ext cx="5582285" cy="49179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7782" y="736016"/>
            <a:ext cx="2537460" cy="15004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94" y="2121669"/>
            <a:ext cx="1715436" cy="1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0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Together – Technology Working Group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21280" y="1411152"/>
            <a:ext cx="621792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Duplication</a:t>
            </a:r>
            <a:endParaRPr lang="en-US" sz="28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8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Standardization</a:t>
            </a:r>
          </a:p>
          <a:p>
            <a:pPr marL="285750" indent="-285750">
              <a:buFontTx/>
              <a:buChar char="-"/>
            </a:pPr>
            <a:endParaRPr lang="en-US" sz="28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the </a:t>
            </a:r>
            <a:r>
              <a:rPr lang="en-US" sz="2800" b="1" dirty="0" err="1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</a:t>
            </a:r>
            <a:r>
              <a:rPr 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Common Access Card</a:t>
            </a:r>
          </a:p>
          <a:p>
            <a:pPr marL="285750" indent="-285750">
              <a:buFontTx/>
              <a:buChar char="-"/>
            </a:pPr>
            <a:endParaRPr lang="en-US" sz="28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Tracking </a:t>
            </a:r>
            <a:r>
              <a:rPr 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Pilot Project</a:t>
            </a:r>
            <a:endParaRPr lang="en-US" sz="28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4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9" y="2698932"/>
            <a:ext cx="1873068" cy="1873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292" y="4282161"/>
            <a:ext cx="16459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22" y="1107331"/>
            <a:ext cx="2537460" cy="1500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486" y="2435171"/>
            <a:ext cx="1715436" cy="1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862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Working Together – EAVS Section B Working Group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21280" y="1411152"/>
            <a:ext cx="621792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Clarify Language and Instructions for 2016</a:t>
            </a:r>
            <a:endParaRPr lang="en-US" sz="28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sz="28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Roadmap for the future</a:t>
            </a:r>
          </a:p>
          <a:p>
            <a:pPr marL="285750" indent="-285750">
              <a:buFontTx/>
              <a:buChar char="-"/>
            </a:pPr>
            <a:endParaRPr lang="en-US" sz="28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the role of Data Standardization </a:t>
            </a:r>
          </a:p>
          <a:p>
            <a:pPr marL="285750" indent="-285750">
              <a:buFontTx/>
              <a:buChar char="-"/>
            </a:pPr>
            <a:endParaRPr lang="en-US" sz="28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to transactional election data for voter success metrics</a:t>
            </a:r>
            <a:endParaRPr lang="en-US" sz="28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0150" lvl="2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9" y="2698932"/>
            <a:ext cx="1873068" cy="1873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292" y="4262350"/>
            <a:ext cx="1645920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522" y="1198521"/>
            <a:ext cx="2537460" cy="15004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754" y="2390748"/>
            <a:ext cx="1715436" cy="17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0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77806" y="5815923"/>
            <a:ext cx="2291743" cy="536575"/>
            <a:chOff x="5195075" y="5936235"/>
            <a:chExt cx="2291742" cy="536575"/>
          </a:xfrm>
        </p:grpSpPr>
        <p:pic>
          <p:nvPicPr>
            <p:cNvPr id="6" name="Picture 8" descr="FVAP.gov LOGO_color opt_CHOSE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dod Logo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5-Point Star 9"/>
          <p:cNvSpPr/>
          <p:nvPr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9258" y="2828731"/>
            <a:ext cx="10515600" cy="121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 ME</a:t>
            </a:r>
            <a:b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Voting Assistance Program</a:t>
            </a:r>
            <a:endParaRPr lang="en-US" altLang="en-US" sz="4000" spc="-150" dirty="0" smtClean="0">
              <a:solidFill>
                <a:srgbClr val="E01956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5878" y="4632598"/>
            <a:ext cx="10515600" cy="86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Update Me</a:t>
            </a:r>
          </a:p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8 February 2016</a:t>
            </a:r>
          </a:p>
        </p:txBody>
      </p:sp>
      <p:pic>
        <p:nvPicPr>
          <p:cNvPr id="3" name="The Power of Teamwork - Funny Animation.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111" y="0"/>
            <a:ext cx="1226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6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 xmlns:mv="urn:schemas-microsoft-com:mac:vml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9" y="1588712"/>
            <a:ext cx="4024649" cy="3897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FVAP #BeReady16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79" y="404707"/>
            <a:ext cx="5323841" cy="5927854"/>
          </a:xfrm>
          <a:prstGeom prst="rect">
            <a:avLst/>
          </a:prstGeom>
        </p:spPr>
      </p:pic>
      <p:pic>
        <p:nvPicPr>
          <p:cNvPr id="7" name="FVAP Social FWAB -30 v1-SD_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4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100000">
                <p:cTn id="2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the Standards Board do?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0" y="1491598"/>
            <a:ext cx="11032435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set the bar high for the work of the EAC</a:t>
            </a:r>
          </a:p>
          <a:p>
            <a:pPr marL="285750" indent="-285750">
              <a:buFontTx/>
              <a:buChar char="-"/>
            </a:pPr>
            <a:endParaRPr lang="en-US" sz="24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 the Status Quo and embrace change</a:t>
            </a:r>
          </a:p>
          <a:p>
            <a:pPr marL="285750" indent="-285750">
              <a:buFontTx/>
              <a:buChar char="-"/>
            </a:pPr>
            <a:endParaRPr lang="en-US" sz="24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Continue to push the EAC and FVAP to develop technologies and programs/services for our UOCAVA voters</a:t>
            </a:r>
          </a:p>
          <a:p>
            <a:pPr marL="285750" indent="-285750">
              <a:buFontTx/>
              <a:buChar char="-"/>
            </a:pPr>
            <a:endParaRPr lang="en-US" sz="20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ALL VOTERS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VOTER EXPERIENCE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 SUCCESS BECOMES </a:t>
            </a:r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PRIORITY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DELIVER ”THE WOW” PHILOSOPHY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endParaRPr 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008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All Do?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67200" y="1504335"/>
            <a:ext cx="70372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chemeClr val="accent1"/>
              </a:solidFill>
              <a:hlinkClick r:id="rId2"/>
            </a:endParaRPr>
          </a:p>
          <a:p>
            <a:endParaRPr lang="en-US" sz="2400" b="1" dirty="0">
              <a:solidFill>
                <a:schemeClr val="accent1"/>
              </a:solidFill>
              <a:hlinkClick r:id="rId2"/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 smtClean="0">
              <a:solidFill>
                <a:schemeClr val="accent1"/>
              </a:solidFill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416" y="1504335"/>
            <a:ext cx="3970421" cy="496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944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77806" y="5815923"/>
            <a:ext cx="2291743" cy="536575"/>
            <a:chOff x="5195075" y="5936235"/>
            <a:chExt cx="2291742" cy="536575"/>
          </a:xfrm>
        </p:grpSpPr>
        <p:pic>
          <p:nvPicPr>
            <p:cNvPr id="6" name="Picture 8" descr="FVAP.gov LOGO_color opt_CHOSEN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dod Logo.gif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5-Point Star 9"/>
          <p:cNvSpPr/>
          <p:nvPr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9258" y="2828731"/>
            <a:ext cx="10515600" cy="121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UPDATE ME</a:t>
            </a:r>
            <a:br>
              <a:rPr lang="en-US" alt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alt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Federal Voting Assistance Program</a:t>
            </a:r>
            <a:endParaRPr lang="en-US" altLang="en-US" sz="4000" spc="-150" dirty="0" smtClean="0">
              <a:solidFill>
                <a:srgbClr val="E01956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5878" y="4632598"/>
            <a:ext cx="10515600" cy="86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Update Me</a:t>
            </a:r>
          </a:p>
          <a:p>
            <a:r>
              <a:rPr lang="en-US" altLang="en-US" sz="2800" spc="-150" dirty="0" smtClean="0">
                <a:solidFill>
                  <a:schemeClr val="accent5">
                    <a:lumMod val="50000"/>
                  </a:schemeClr>
                </a:solidFill>
              </a:rPr>
              <a:t>8 February 2016</a:t>
            </a:r>
          </a:p>
        </p:txBody>
      </p:sp>
      <p:pic>
        <p:nvPicPr>
          <p:cNvPr id="2" name="A Pep Talk from Kid President to Yo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07058" y="0"/>
            <a:ext cx="12499058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9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 xmlns:mv="urn:schemas-microsoft-com:mac:vml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all do this together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0008" y="1504335"/>
            <a:ext cx="1017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accent1"/>
                </a:solidFill>
              </a:rPr>
              <a:t>Our military and overseas voters need our very best </a:t>
            </a:r>
          </a:p>
          <a:p>
            <a:endParaRPr lang="en-US" sz="2400" b="1" dirty="0" smtClean="0">
              <a:solidFill>
                <a:schemeClr val="accent1"/>
              </a:solidFill>
              <a:hlinkClick r:id="rId2"/>
            </a:endParaRPr>
          </a:p>
          <a:p>
            <a:endParaRPr lang="en-US" sz="2400" b="1" dirty="0">
              <a:solidFill>
                <a:schemeClr val="accent1"/>
              </a:solidFill>
              <a:hlinkClick r:id="rId2"/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 smtClean="0">
              <a:solidFill>
                <a:schemeClr val="accent1"/>
              </a:solidFill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  <a:p>
            <a:endParaRPr lang="en-US" sz="2400" b="1" dirty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9" y="2291544"/>
            <a:ext cx="3320181" cy="41502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2616514"/>
            <a:ext cx="2566126" cy="29938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431" y="2189045"/>
            <a:ext cx="4597540" cy="42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177806" y="5815923"/>
            <a:ext cx="2291743" cy="536575"/>
            <a:chOff x="5195075" y="5936235"/>
            <a:chExt cx="2291742" cy="536575"/>
          </a:xfrm>
        </p:grpSpPr>
        <p:pic>
          <p:nvPicPr>
            <p:cNvPr id="6" name="Picture 8" descr="FVAP.gov LOGO_color opt_CHOSEN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242" y="5936235"/>
              <a:ext cx="1679575" cy="53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9" descr="dod Logo.gif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95075" y="5948593"/>
              <a:ext cx="511858" cy="511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5-Point Star 9"/>
          <p:cNvSpPr/>
          <p:nvPr/>
        </p:nvSpPr>
        <p:spPr>
          <a:xfrm rot="19800000">
            <a:off x="950555" y="4820782"/>
            <a:ext cx="1028256" cy="1028256"/>
          </a:xfrm>
          <a:prstGeom prst="star5">
            <a:avLst/>
          </a:prstGeom>
          <a:solidFill>
            <a:srgbClr val="E0195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 rot="19800000">
            <a:off x="1902872" y="5054966"/>
            <a:ext cx="436275" cy="436275"/>
          </a:xfrm>
          <a:prstGeom prst="star5">
            <a:avLst/>
          </a:prstGeom>
          <a:solidFill>
            <a:srgbClr val="63BFE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69258" y="2828731"/>
            <a:ext cx="10515600" cy="12123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altLang="en-US" sz="4000" spc="-150" dirty="0" smtClean="0">
              <a:solidFill>
                <a:srgbClr val="E01956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5878" y="4632598"/>
            <a:ext cx="10515600" cy="86719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1" kern="1200" spc="-3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altLang="en-US" sz="2800" spc="-15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43892" cy="23625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34" y="2304993"/>
            <a:ext cx="3180401" cy="21202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9" y="4188963"/>
            <a:ext cx="4037309" cy="26915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801" y="0"/>
            <a:ext cx="4170748" cy="30024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365" y="2106149"/>
            <a:ext cx="4636621" cy="245515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06" y="4425261"/>
            <a:ext cx="4834274" cy="242240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86" y="4996194"/>
            <a:ext cx="4641548" cy="186365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72" y="2438599"/>
            <a:ext cx="3415827" cy="25649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37" y="-1846"/>
            <a:ext cx="1745010" cy="26007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172" y="-15318"/>
            <a:ext cx="3481268" cy="261421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17" y="2489050"/>
            <a:ext cx="3011664" cy="200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6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 xmlns:mv="urn:schemas-microsoft-com:mac:vml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FVAP’s renewed </a:t>
            </a:r>
            <a:r>
              <a:rPr lang="en-US" dirty="0"/>
              <a:t>f</a:t>
            </a:r>
            <a:r>
              <a:rPr lang="en-US" dirty="0" smtClean="0"/>
              <a:t>ocus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70289" y="1903151"/>
            <a:ext cx="1014689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electronic voting demonstration project			    was repealed.</a:t>
            </a:r>
          </a:p>
          <a:p>
            <a:pPr marL="285750" indent="-285750">
              <a:buFontTx/>
              <a:buChar char="-"/>
            </a:pPr>
            <a:endParaRPr lang="en-US" sz="24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returned to its focused on providing customer service for UOCAVA voters, Voting Assistance Officers and Elections Officials.</a:t>
            </a:r>
          </a:p>
          <a:p>
            <a:pPr marL="285750" indent="-285750">
              <a:buFontTx/>
              <a:buChar char="-"/>
            </a:pPr>
            <a:endParaRPr lang="en-US" sz="24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 from presenting data to analyzing data</a:t>
            </a:r>
          </a:p>
          <a:p>
            <a:pPr marL="742950" lvl="1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a story with data</a:t>
            </a:r>
          </a:p>
          <a:p>
            <a:pPr marL="285750" indent="-285750">
              <a:buFontTx/>
              <a:buChar char="-"/>
            </a:pPr>
            <a:endParaRPr lang="en-US" sz="24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we see progress, we see challenges as well in serving the unique characteristics of the UOCAVA population.</a:t>
            </a:r>
            <a:endParaRPr lang="en-US" sz="24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356" y="307231"/>
            <a:ext cx="3547165" cy="26603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25" y="3173535"/>
            <a:ext cx="8128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1" r="22441"/>
          <a:stretch>
            <a:fillRect/>
          </a:stretch>
        </p:blipFill>
        <p:spPr>
          <a:xfrm>
            <a:off x="7240409" y="3491845"/>
            <a:ext cx="2140384" cy="285384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1579" y="692676"/>
            <a:ext cx="10515600" cy="434975"/>
          </a:xfrm>
        </p:spPr>
        <p:txBody>
          <a:bodyPr/>
          <a:lstStyle/>
          <a:p>
            <a:r>
              <a:rPr lang="en-US" dirty="0" smtClean="0"/>
              <a:t>Challenges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3613" y="1873045"/>
            <a:ext cx="893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7909" y="1898451"/>
            <a:ext cx="9163225" cy="36764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Mobility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Complexity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Disconnected from Voting Community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Communication</a:t>
            </a:r>
            <a:b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99" y="3525828"/>
            <a:ext cx="2840182" cy="28401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99" y="1388461"/>
            <a:ext cx="4980744" cy="4980744"/>
          </a:xfrm>
          <a:prstGeom prst="rect">
            <a:avLst/>
          </a:prstGeom>
        </p:spPr>
      </p:pic>
      <p:pic>
        <p:nvPicPr>
          <p:cNvPr id="10" name="FVAP Social -30-S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495654" cy="702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9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100000">
                <p:cTn id="5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US" dirty="0" smtClean="0"/>
              <a:t>VAP facing </a:t>
            </a:r>
            <a:r>
              <a:rPr lang="en-US" dirty="0"/>
              <a:t>c</a:t>
            </a:r>
            <a:r>
              <a:rPr lang="en-US" dirty="0" smtClean="0"/>
              <a:t>hallenges </a:t>
            </a:r>
            <a:r>
              <a:rPr lang="en-US" dirty="0"/>
              <a:t>i</a:t>
            </a:r>
            <a:r>
              <a:rPr lang="en-US" dirty="0" smtClean="0"/>
              <a:t>n a </a:t>
            </a:r>
            <a:r>
              <a:rPr lang="en-US" dirty="0"/>
              <a:t>n</a:t>
            </a:r>
            <a:r>
              <a:rPr lang="en-US" dirty="0" smtClean="0"/>
              <a:t>ew </a:t>
            </a:r>
            <a:r>
              <a:rPr lang="en-US" dirty="0"/>
              <a:t>w</a:t>
            </a:r>
            <a:r>
              <a:rPr lang="en-US" dirty="0" smtClean="0"/>
              <a:t>ay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3613" y="1873045"/>
            <a:ext cx="893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7911" y="1672537"/>
            <a:ext cx="6673370" cy="42087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Look to the </a:t>
            </a:r>
            <a:r>
              <a:rPr lang="en-US" alt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Data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Cooperative </a:t>
            </a:r>
            <a:r>
              <a:rPr lang="en-US" altLang="en-US" sz="28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Solutions: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Council of State Governments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EAC/FVAP/MPSA/USPS Mail </a:t>
            </a:r>
            <a:r>
              <a:rPr lang="en-US" altLang="en-US" sz="2400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Emphasis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28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Outreach Efforts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sz="2800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lvl="2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382" y="2149170"/>
            <a:ext cx="38100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3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 to Data - Personas </a:t>
            </a:r>
            <a:r>
              <a:rPr lang="en-US" dirty="0" smtClean="0"/>
              <a:t>(Use Cases)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253613" y="1873045"/>
            <a:ext cx="8937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027909" y="1898451"/>
            <a:ext cx="9163225" cy="36764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Effective way to translate research data </a:t>
            </a:r>
            <a:b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Based on data analyses using: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2012 Post-Election Survey of Active Duty Military (ADM)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2012 Post-Election Survey of Spouses of ADM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Survey of Overseas Citizens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Google Analytics for FVAP.gov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2014 Status of Forces Survey of ADM (SOFS-A)</a:t>
            </a: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457200" lvl="2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 smtClean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81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Persona 1:  George, Older Overseas Citizen Voter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Uses email, does some online shopping, not generally tech-savvy, uses personal computer</a:t>
            </a: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visit website directly based on voting experience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HIGH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HIGH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Feels voting is an opportunity to express American pride and maintain connection to U.S.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State and LEOs, other ex-pats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637" y="372172"/>
            <a:ext cx="2200275" cy="2257425"/>
          </a:xfrm>
          <a:prstGeom prst="rect">
            <a:avLst/>
          </a:prstGeom>
        </p:spPr>
      </p:pic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Assumes FVAP is for military voters and is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unaware of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 available for overseas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civilians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Sends and receives voting materials in paper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and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not aware of online registration and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delivery options</a:t>
            </a: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convenient, centralized one-stop shop for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voting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information,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deadlines, forms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reminders of registration, ballot request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ballot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deadlines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from LEO about the status of his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registration, ballot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request and returned ballot</a:t>
            </a:r>
          </a:p>
        </p:txBody>
      </p:sp>
    </p:spTree>
    <p:extLst>
      <p:ext uri="{BB962C8B-B14F-4D97-AF65-F5344CB8AC3E}">
        <p14:creationId xmlns:p14="http://schemas.microsoft.com/office/powerpoint/2010/main" val="358574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2587" y="672356"/>
            <a:ext cx="10515600" cy="434975"/>
          </a:xfrm>
        </p:spPr>
        <p:txBody>
          <a:bodyPr/>
          <a:lstStyle/>
          <a:p>
            <a:r>
              <a:rPr lang="en-US" sz="2800" dirty="0" smtClean="0"/>
              <a:t>Persona 2: Andrea, Unaware Overseas Citizen Voter</a:t>
            </a:r>
            <a:endParaRPr lang="en-US" sz="2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1219200" y="1499346"/>
            <a:ext cx="9956800" cy="2095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338138" y="1460087"/>
            <a:ext cx="5815217" cy="53536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Media Use and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Tech-savvy and heavy social media user; accesses Internet on her cell phone and personal laptop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FVAP User Behavior: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to be referred from another source (</a:t>
            </a:r>
            <a:r>
              <a:rPr lang="en-US" altLang="en-US" sz="1600" b="1" dirty="0" err="1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Dept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State); likely to use online assistant to complete FPCA</a:t>
            </a: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Experience: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 Likelihood:  LOW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Ballot Return Likelihood:  LOW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Voted in U.S. no experience with absentee; perceives voting as a way to stay connected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sources of voting info:  family and friends, other ex-pats</a:t>
            </a: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None/>
              <a:defRPr/>
            </a:pPr>
            <a:endParaRPr lang="en-US" altLang="en-US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4"/>
          <p:cNvSpPr txBox="1">
            <a:spLocks/>
          </p:cNvSpPr>
          <p:nvPr/>
        </p:nvSpPr>
        <p:spPr>
          <a:xfrm>
            <a:off x="6017338" y="2031717"/>
            <a:ext cx="5815217" cy="51816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Challenges: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Unaware of right to vote from overseas; unfamiliar with process; unlikely to seek out information independently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Confusion about what State she should vote in; might decide not to participate if she feels process is hard or overwhelming</a:t>
            </a:r>
            <a:endParaRPr lang="en-US" altLang="en-US" sz="2400" b="1" dirty="0" smtClean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lvl="1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Needs: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Detailed info about right to vote and process 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 about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voting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assistance </a:t>
            </a: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identifying her State and its requirements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r>
              <a:rPr lang="en-US" altLang="en-US" sz="1600" b="1" dirty="0" smtClean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</a:t>
            </a:r>
            <a:r>
              <a:rPr lang="en-US" altLang="en-US" sz="1600" b="1" dirty="0">
                <a:solidFill>
                  <a:srgbClr val="358EC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reminders of registration, ballot request and ballot return deadlines</a:t>
            </a:r>
          </a:p>
          <a:p>
            <a:pPr marL="685800" lvl="2">
              <a:spcBef>
                <a:spcPts val="600"/>
              </a:spcBef>
              <a:spcAft>
                <a:spcPts val="600"/>
              </a:spcAft>
              <a:buClr>
                <a:srgbClr val="358EC4"/>
              </a:buClr>
              <a:buSzPct val="80000"/>
              <a:buFont typeface="Century Gothic" panose="020B0502020202020204" pitchFamily="34" charset="0"/>
              <a:buChar char="–"/>
              <a:defRPr/>
            </a:pPr>
            <a:endParaRPr lang="en-US" altLang="en-US" sz="1600" b="1" dirty="0">
              <a:solidFill>
                <a:srgbClr val="358EC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105" y="349964"/>
            <a:ext cx="221932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7228</TotalTime>
  <Words>1796</Words>
  <Application>Microsoft Macintosh PowerPoint</Application>
  <PresentationFormat>Widescreen</PresentationFormat>
  <Paragraphs>264</Paragraphs>
  <Slides>24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 Bold</vt:lpstr>
      <vt:lpstr>Calibri</vt:lpstr>
      <vt:lpstr>Calibri Light</vt:lpstr>
      <vt:lpstr>Century Gothic</vt:lpstr>
      <vt:lpstr>Arial</vt:lpstr>
      <vt:lpstr>Office Theme</vt:lpstr>
      <vt:lpstr>PowerPoint Presentation</vt:lpstr>
      <vt:lpstr>PowerPoint Presentation</vt:lpstr>
      <vt:lpstr>PowerPoint Presentation</vt:lpstr>
      <vt:lpstr>FVAP’s renewed focus</vt:lpstr>
      <vt:lpstr>Challenges</vt:lpstr>
      <vt:lpstr>FVAP facing challenges in a new way</vt:lpstr>
      <vt:lpstr>Look to Data - Personas (Use Cases)</vt:lpstr>
      <vt:lpstr>Persona 1:  George, Older Overseas Citizen Voter</vt:lpstr>
      <vt:lpstr>Persona 2: Andrea, Unaware Overseas Citizen Voter</vt:lpstr>
      <vt:lpstr>Persona 3:  Johnny, Young ADM Voter</vt:lpstr>
      <vt:lpstr>Persona 4:  Davis, Senior Enlisted ADM</vt:lpstr>
      <vt:lpstr>Persona 5:  Arlo, Military Officer</vt:lpstr>
      <vt:lpstr>Persona 6:  Hanna, Military Spouse</vt:lpstr>
      <vt:lpstr>Look to Data - FVAP Analysis</vt:lpstr>
      <vt:lpstr>PowerPoint Presentation</vt:lpstr>
      <vt:lpstr>Working Together for You and Your Voters….</vt:lpstr>
      <vt:lpstr>Working Together – Policy Working Group</vt:lpstr>
      <vt:lpstr>Working Together – Technology Working Group</vt:lpstr>
      <vt:lpstr>Working Together – EAVS Section B Working Group</vt:lpstr>
      <vt:lpstr>FVAP #BeReady16</vt:lpstr>
      <vt:lpstr>What can the Standards Board do?</vt:lpstr>
      <vt:lpstr>What Can We All Do?</vt:lpstr>
      <vt:lpstr>PowerPoint Presentation</vt:lpstr>
      <vt:lpstr>Let’s all do this together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Mariana Ramirez</dc:creator>
  <cp:lastModifiedBy>Matt Boehmer</cp:lastModifiedBy>
  <cp:revision>299</cp:revision>
  <cp:lastPrinted>2015-08-27T13:54:23Z</cp:lastPrinted>
  <dcterms:created xsi:type="dcterms:W3CDTF">2016-02-05T17:39:02Z</dcterms:created>
  <dcterms:modified xsi:type="dcterms:W3CDTF">2016-04-15T13:40:11Z</dcterms:modified>
</cp:coreProperties>
</file>