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04"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40"/>
    <p:restoredTop sz="96405"/>
  </p:normalViewPr>
  <p:slideViewPr>
    <p:cSldViewPr snapToGrid="0" snapToObjects="1">
      <p:cViewPr varScale="1">
        <p:scale>
          <a:sx n="73" d="100"/>
          <a:sy n="73" d="100"/>
        </p:scale>
        <p:origin x="2024" y="184"/>
      </p:cViewPr>
      <p:guideLst>
        <p:guide orient="horz" pos="5904"/>
        <p:guide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2/25/22</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vy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85802"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2BB97359-BD43-444B-B99B-EBA32BE73BE1}"/>
              </a:ext>
            </a:extLst>
          </p:cNvPr>
          <p:cNvSpPr>
            <a:spLocks noGrp="1"/>
          </p:cNvSpPr>
          <p:nvPr>
            <p:ph sz="half" idx="14"/>
          </p:nvPr>
        </p:nvSpPr>
        <p:spPr>
          <a:xfrm>
            <a:off x="2971800" y="4114800"/>
            <a:ext cx="1828800" cy="1828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A5AF65FF-A0B5-8A44-BC48-6C7A600B11C4}"/>
              </a:ext>
            </a:extLst>
          </p:cNvPr>
          <p:cNvSpPr>
            <a:spLocks noGrp="1"/>
          </p:cNvSpPr>
          <p:nvPr>
            <p:ph sz="half" idx="15"/>
          </p:nvPr>
        </p:nvSpPr>
        <p:spPr>
          <a:xfrm>
            <a:off x="5257799"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685801" y="1371600"/>
            <a:ext cx="6400800" cy="2507226"/>
          </a:xfrm>
          <a:prstGeom prst="rect">
            <a:avLst/>
          </a:prstGeom>
        </p:spPr>
        <p:txBody>
          <a:bodyPr vert="horz" lIns="91440" tIns="45720" rIns="91440" bIns="45720" rtlCol="0" anchor="ctr">
            <a:noAutofit/>
          </a:bodyPr>
          <a:lstStyle>
            <a:lvl1pPr>
              <a:lnSpc>
                <a:spcPct val="100000"/>
              </a:lnSpc>
              <a:defRPr sz="4800"/>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7" name="Content Placeholder 16">
            <a:extLst>
              <a:ext uri="{FF2B5EF4-FFF2-40B4-BE49-F238E27FC236}">
                <a16:creationId xmlns:a16="http://schemas.microsoft.com/office/drawing/2014/main" id="{ABAC4F18-205D-F44E-88AE-FA96869271D3}"/>
              </a:ext>
            </a:extLst>
          </p:cNvPr>
          <p:cNvSpPr>
            <a:spLocks noGrp="1"/>
          </p:cNvSpPr>
          <p:nvPr>
            <p:ph idx="13"/>
          </p:nvPr>
        </p:nvSpPr>
        <p:spPr>
          <a:xfrm>
            <a:off x="2514602" y="7846141"/>
            <a:ext cx="4571996" cy="685799"/>
          </a:xfrm>
          <a:prstGeom prst="rect">
            <a:avLst/>
          </a:prstGeom>
        </p:spPr>
        <p:txBody>
          <a:bodyPr>
            <a:noAutofit/>
          </a:bodyPr>
          <a:lstStyle>
            <a:lvl1pPr>
              <a:defRPr sz="1200"/>
            </a:lvl1pPr>
          </a:lstStyle>
          <a:p>
            <a:pPr marL="0" lvl="0" indent="0">
              <a:buNone/>
            </a:pPr>
            <a:r>
              <a:rPr lang="en-US" sz="1200" dirty="0"/>
              <a:t>Click to edit Master text styles</a:t>
            </a: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6858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6002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685802" y="6179574"/>
            <a:ext cx="6400798" cy="1430594"/>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1821426" y="506605"/>
            <a:ext cx="5257798" cy="322990"/>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2" name="Content Placeholder 3">
            <a:extLst>
              <a:ext uri="{FF2B5EF4-FFF2-40B4-BE49-F238E27FC236}">
                <a16:creationId xmlns:a16="http://schemas.microsoft.com/office/drawing/2014/main" id="{1120B54F-4689-9041-80C8-1A11D83D777B}"/>
              </a:ext>
            </a:extLst>
          </p:cNvPr>
          <p:cNvSpPr>
            <a:spLocks noGrp="1"/>
          </p:cNvSpPr>
          <p:nvPr>
            <p:ph sz="half" idx="24"/>
          </p:nvPr>
        </p:nvSpPr>
        <p:spPr>
          <a:xfrm>
            <a:off x="1296682" y="9355636"/>
            <a:ext cx="5789918" cy="365759"/>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Tree>
    <p:extLst>
      <p:ext uri="{BB962C8B-B14F-4D97-AF65-F5344CB8AC3E}">
        <p14:creationId xmlns:p14="http://schemas.microsoft.com/office/powerpoint/2010/main" val="141394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ght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85802"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a:extLst>
              <a:ext uri="{FF2B5EF4-FFF2-40B4-BE49-F238E27FC236}">
                <a16:creationId xmlns:a16="http://schemas.microsoft.com/office/drawing/2014/main" id="{2BB97359-BD43-444B-B99B-EBA32BE73BE1}"/>
              </a:ext>
            </a:extLst>
          </p:cNvPr>
          <p:cNvSpPr>
            <a:spLocks noGrp="1"/>
          </p:cNvSpPr>
          <p:nvPr>
            <p:ph sz="half" idx="14"/>
          </p:nvPr>
        </p:nvSpPr>
        <p:spPr>
          <a:xfrm>
            <a:off x="2971800" y="4114800"/>
            <a:ext cx="1828800" cy="1828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A5AF65FF-A0B5-8A44-BC48-6C7A600B11C4}"/>
              </a:ext>
            </a:extLst>
          </p:cNvPr>
          <p:cNvSpPr>
            <a:spLocks noGrp="1"/>
          </p:cNvSpPr>
          <p:nvPr>
            <p:ph sz="half" idx="15"/>
          </p:nvPr>
        </p:nvSpPr>
        <p:spPr>
          <a:xfrm>
            <a:off x="5257799" y="4114800"/>
            <a:ext cx="1828800" cy="1828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685801" y="1371600"/>
            <a:ext cx="6400800" cy="2507226"/>
          </a:xfrm>
          <a:prstGeom prst="rect">
            <a:avLst/>
          </a:prstGeom>
        </p:spPr>
        <p:txBody>
          <a:bodyPr vert="horz" lIns="91440" tIns="45720" rIns="91440" bIns="45720" rtlCol="0" anchor="ctr">
            <a:noAutofit/>
          </a:bodyPr>
          <a:lstStyle>
            <a:lvl1pPr>
              <a:lnSpc>
                <a:spcPct val="100000"/>
              </a:lnSpc>
              <a:defRPr sz="4800">
                <a:solidFill>
                  <a:schemeClr val="tx1"/>
                </a:solidFill>
              </a:defRPr>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7" name="Content Placeholder 16">
            <a:extLst>
              <a:ext uri="{FF2B5EF4-FFF2-40B4-BE49-F238E27FC236}">
                <a16:creationId xmlns:a16="http://schemas.microsoft.com/office/drawing/2014/main" id="{ABAC4F18-205D-F44E-88AE-FA96869271D3}"/>
              </a:ext>
            </a:extLst>
          </p:cNvPr>
          <p:cNvSpPr>
            <a:spLocks noGrp="1"/>
          </p:cNvSpPr>
          <p:nvPr>
            <p:ph idx="13"/>
          </p:nvPr>
        </p:nvSpPr>
        <p:spPr>
          <a:xfrm>
            <a:off x="2514602" y="7846141"/>
            <a:ext cx="4571996" cy="685799"/>
          </a:xfrm>
          <a:prstGeom prst="rect">
            <a:avLst/>
          </a:prstGeom>
        </p:spPr>
        <p:txBody>
          <a:bodyPr>
            <a:noAutofit/>
          </a:bodyPr>
          <a:lstStyle>
            <a:lvl1pPr>
              <a:defRPr sz="1200"/>
            </a:lvl1pPr>
          </a:lstStyle>
          <a:p>
            <a:pPr marL="0" lvl="0" indent="0">
              <a:buNone/>
            </a:pPr>
            <a:r>
              <a:rPr lang="en-US" sz="1200" dirty="0"/>
              <a:t>Click to edit Master text styles</a:t>
            </a: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6858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600202" y="7846142"/>
            <a:ext cx="685800" cy="685800"/>
          </a:xfrm>
          <a:prstGeom prst="rect">
            <a:avLst/>
          </a:prstGeom>
        </p:spPr>
        <p:txBody>
          <a:bodyPr/>
          <a:lstStyle>
            <a:lvl1pPr marL="0" indent="0">
              <a:buNone/>
              <a:defRPr/>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685802" y="6179574"/>
            <a:ext cx="6400798" cy="1430594"/>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3" name="Rounded Rectangle 2">
            <a:extLst>
              <a:ext uri="{FF2B5EF4-FFF2-40B4-BE49-F238E27FC236}">
                <a16:creationId xmlns:a16="http://schemas.microsoft.com/office/drawing/2014/main" id="{64AFCADD-F4FE-4843-86AD-333B91A26E4E}"/>
              </a:ext>
            </a:extLst>
          </p:cNvPr>
          <p:cNvSpPr/>
          <p:nvPr userDrawn="1"/>
        </p:nvSpPr>
        <p:spPr>
          <a:xfrm>
            <a:off x="235976" y="9320982"/>
            <a:ext cx="1060705" cy="3657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9" name="Rounded Rectangle 18">
            <a:extLst>
              <a:ext uri="{FF2B5EF4-FFF2-40B4-BE49-F238E27FC236}">
                <a16:creationId xmlns:a16="http://schemas.microsoft.com/office/drawing/2014/main" id="{EF1BF249-15F9-A446-ACAA-28B679E77C4E}"/>
              </a:ext>
            </a:extLst>
          </p:cNvPr>
          <p:cNvSpPr/>
          <p:nvPr userDrawn="1"/>
        </p:nvSpPr>
        <p:spPr>
          <a:xfrm>
            <a:off x="235976" y="473420"/>
            <a:ext cx="1592826"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1828802" y="506605"/>
            <a:ext cx="5257798" cy="322990"/>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
        <p:nvSpPr>
          <p:cNvPr id="22" name="Content Placeholder 3">
            <a:extLst>
              <a:ext uri="{FF2B5EF4-FFF2-40B4-BE49-F238E27FC236}">
                <a16:creationId xmlns:a16="http://schemas.microsoft.com/office/drawing/2014/main" id="{1120B54F-4689-9041-80C8-1A11D83D777B}"/>
              </a:ext>
            </a:extLst>
          </p:cNvPr>
          <p:cNvSpPr>
            <a:spLocks noGrp="1"/>
          </p:cNvSpPr>
          <p:nvPr>
            <p:ph sz="half" idx="24"/>
          </p:nvPr>
        </p:nvSpPr>
        <p:spPr>
          <a:xfrm>
            <a:off x="1296682" y="9355636"/>
            <a:ext cx="5789918" cy="365759"/>
          </a:xfrm>
          <a:prstGeom prst="rect">
            <a:avLst/>
          </a:prstGeom>
        </p:spPr>
        <p:txBody>
          <a:bodyPr/>
          <a:lstStyle>
            <a:lvl1pPr marL="0" indent="0">
              <a:buNone/>
              <a:defRPr sz="2000"/>
            </a:lvl1pPr>
            <a:lvl2pPr marL="388620" indent="0">
              <a:buFont typeface="Arial" panose="020B0604020202020204" pitchFamily="34" charset="0"/>
              <a:buNone/>
              <a:defRPr sz="2000"/>
            </a:lvl2pPr>
            <a:lvl3pPr marL="777240" indent="0">
              <a:buNone/>
              <a:defRPr sz="2000"/>
            </a:lvl3pPr>
            <a:lvl4pPr marL="1165860" indent="0">
              <a:buNone/>
              <a:defRPr sz="2000"/>
            </a:lvl4pPr>
            <a:lvl5pPr marL="1554480" indent="0">
              <a:buNone/>
              <a:defRPr sz="2000"/>
            </a:lvl5pPr>
          </a:lstStyle>
          <a:p>
            <a:pPr lvl="0"/>
            <a:r>
              <a:rPr lang="en-US" dirty="0"/>
              <a:t>Click to edit Master text styles</a:t>
            </a:r>
          </a:p>
        </p:txBody>
      </p:sp>
    </p:spTree>
    <p:extLst>
      <p:ext uri="{BB962C8B-B14F-4D97-AF65-F5344CB8AC3E}">
        <p14:creationId xmlns:p14="http://schemas.microsoft.com/office/powerpoint/2010/main" val="3809736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BB4603-9869-B24E-8602-4B0DC030DB34}"/>
              </a:ext>
            </a:extLst>
          </p:cNvPr>
          <p:cNvSpPr/>
          <p:nvPr userDrawn="1"/>
        </p:nvSpPr>
        <p:spPr>
          <a:xfrm>
            <a:off x="413951" y="7772399"/>
            <a:ext cx="6944498" cy="1034715"/>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5801" y="1828800"/>
            <a:ext cx="6400800" cy="3200400"/>
          </a:xfrm>
          <a:prstGeom prst="rect">
            <a:avLst/>
          </a:prstGeom>
        </p:spPr>
        <p:txBody>
          <a:bodyPr vert="horz" lIns="91440" tIns="45720" rIns="91440" bIns="45720" rtlCol="0" anchor="ctr">
            <a:noAutofit/>
          </a:bodyPr>
          <a:lstStyle/>
          <a:p>
            <a:r>
              <a:rPr lang="en-US" b="1" dirty="0">
                <a:effectLst/>
                <a:latin typeface="Noto Sans" panose="020B0502040504020204" pitchFamily="34" charset="0"/>
              </a:rPr>
              <a:t>Step #.</a:t>
            </a:r>
            <a:br>
              <a:rPr lang="en-US" dirty="0">
                <a:effectLst/>
                <a:latin typeface="Noto Sans" panose="020B0502040504020204" pitchFamily="34" charset="0"/>
              </a:rPr>
            </a:br>
            <a:r>
              <a:rPr lang="en-US" b="1" dirty="0">
                <a:effectLst/>
                <a:latin typeface="Noto Sans" panose="020B0502040504020204" pitchFamily="34" charset="0"/>
              </a:rPr>
              <a:t>Process Step Title</a:t>
            </a:r>
            <a:endParaRPr lang="en-US" dirty="0">
              <a:effectLst/>
              <a:latin typeface="Noto Sans" panose="020B0502040504020204" pitchFamily="34" charset="0"/>
            </a:endParaRPr>
          </a:p>
        </p:txBody>
      </p:sp>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 id="2147483687" r:id="rId2"/>
  </p:sldLayoutIdLst>
  <p:txStyles>
    <p:titleStyle>
      <a:lvl1pPr algn="l" defTabSz="777240" rtl="0" eaLnBrk="1" latinLnBrk="0" hangingPunct="1">
        <a:lnSpc>
          <a:spcPct val="90000"/>
        </a:lnSpc>
        <a:spcBef>
          <a:spcPct val="0"/>
        </a:spcBef>
        <a:buNone/>
        <a:defRPr lang="en-US" sz="8000"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388620" indent="0" algn="l" defTabSz="777240" rtl="0" eaLnBrk="1" latinLnBrk="0" hangingPunct="1">
        <a:lnSpc>
          <a:spcPct val="90000"/>
        </a:lnSpc>
        <a:spcBef>
          <a:spcPts val="425"/>
        </a:spcBef>
        <a:buFont typeface="Arial" panose="020B0604020202020204" pitchFamily="34" charset="0"/>
        <a:buNone/>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7155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6017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748790" indent="-194310" algn="l" defTabSz="777240" rtl="0" eaLnBrk="1" latinLnBrk="0" hangingPunct="1">
        <a:lnSpc>
          <a:spcPct val="90000"/>
        </a:lnSpc>
        <a:spcBef>
          <a:spcPts val="425"/>
        </a:spcBef>
        <a:buFont typeface="Arial" panose="020B0604020202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592" userDrawn="1">
          <p15:clr>
            <a:srgbClr val="F26B43"/>
          </p15:clr>
        </p15:guide>
        <p15:guide id="2" pos="144" userDrawn="1">
          <p15:clr>
            <a:srgbClr val="F26B43"/>
          </p15:clr>
        </p15:guide>
        <p15:guide id="3" pos="2448" userDrawn="1">
          <p15:clr>
            <a:srgbClr val="F26B43"/>
          </p15:clr>
        </p15:guide>
        <p15:guide id="4" pos="4752" userDrawn="1">
          <p15:clr>
            <a:srgbClr val="F26B43"/>
          </p15:clr>
        </p15:guide>
        <p15:guide id="5" orient="horz" pos="144" userDrawn="1">
          <p15:clr>
            <a:srgbClr val="F26B43"/>
          </p15:clr>
        </p15:guide>
        <p15:guide id="6" orient="horz" pos="6192" userDrawn="1">
          <p15:clr>
            <a:srgbClr val="F26B43"/>
          </p15:clr>
        </p15:guide>
        <p15:guide id="7" orient="horz" pos="3888" userDrawn="1">
          <p15:clr>
            <a:srgbClr val="F26B43"/>
          </p15:clr>
        </p15:guide>
        <p15:guide id="8" pos="432" userDrawn="1">
          <p15:clr>
            <a:srgbClr val="F26B43"/>
          </p15:clr>
        </p15:guide>
        <p15:guide id="9" pos="4464" userDrawn="1">
          <p15:clr>
            <a:srgbClr val="F26B43"/>
          </p15:clr>
        </p15:guide>
        <p15:guide id="10" orient="horz" pos="720" userDrawn="1">
          <p15:clr>
            <a:srgbClr val="F26B43"/>
          </p15:clr>
        </p15:guide>
        <p15:guide id="11" orient="horz" pos="864" userDrawn="1">
          <p15:clr>
            <a:srgbClr val="F26B43"/>
          </p15:clr>
        </p15:guide>
        <p15:guide id="12" orient="horz" pos="5616" userDrawn="1">
          <p15:clr>
            <a:srgbClr val="F26B43"/>
          </p15:clr>
        </p15:guide>
        <p15:guide id="13" orient="horz" pos="288" userDrawn="1">
          <p15:clr>
            <a:srgbClr val="F26B43"/>
          </p15:clr>
        </p15:guide>
        <p15:guide id="14" orient="horz"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5D4B86AF-788F-6E4E-B042-FE66550F5A8F}"/>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2618CA57-1A28-6C4A-9143-047854E09A52}"/>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600B9C1B-111F-3543-B692-A050832B8FB2}"/>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F1CB95C5-EC69-7941-A705-2EC54589792D}"/>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28A6C0FE-EB58-4A47-B700-96B2045081FF}"/>
              </a:ext>
            </a:extLst>
          </p:cNvPr>
          <p:cNvPicPr>
            <a:picLocks noGrp="1" noChangeAspect="1"/>
          </p:cNvPicPr>
          <p:nvPr>
            <p:ph sz="half" idx="2"/>
          </p:nvPr>
        </p:nvPicPr>
        <p:blipFill>
          <a:blip r:embed="rId2"/>
          <a:stretch>
            <a:fillRect/>
          </a:stretch>
        </p:blipFill>
        <p:spPr>
          <a:xfrm>
            <a:off x="685802" y="4114800"/>
            <a:ext cx="1828800" cy="1828800"/>
          </a:xfrm>
        </p:spPr>
      </p:pic>
      <p:sp>
        <p:nvSpPr>
          <p:cNvPr id="32" name="Content Placeholder 31">
            <a:extLst>
              <a:ext uri="{FF2B5EF4-FFF2-40B4-BE49-F238E27FC236}">
                <a16:creationId xmlns:a16="http://schemas.microsoft.com/office/drawing/2014/main" id="{D1FD6864-C5C5-7948-B38A-E229AAA6F48E}"/>
              </a:ext>
            </a:extLst>
          </p:cNvPr>
          <p:cNvSpPr>
            <a:spLocks noGrp="1"/>
          </p:cNvSpPr>
          <p:nvPr>
            <p:ph sz="half" idx="14"/>
          </p:nvPr>
        </p:nvSpPr>
        <p:spPr/>
        <p:txBody>
          <a:bodyPr/>
          <a:lstStyle/>
          <a:p>
            <a:endParaRPr lang="en-US"/>
          </a:p>
        </p:txBody>
      </p:sp>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2.</a:t>
            </a:r>
            <a:br>
              <a:rPr lang="en-US" dirty="0"/>
            </a:br>
            <a:r>
              <a:rPr lang="en-US" dirty="0"/>
              <a:t>Election Equipment Testing</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election equipment that meets </a:t>
            </a:r>
            <a:r>
              <a:rPr lang="en-US" dirty="0">
                <a:highlight>
                  <a:srgbClr val="00FFFF"/>
                </a:highlight>
              </a:rPr>
              <a:t>State and Federal standards</a:t>
            </a:r>
            <a:r>
              <a:rPr lang="en-US" dirty="0"/>
              <a:t>. We test our election equipment before each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1. Voter Registration</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3. Mail Ballot Request and Voting</a:t>
            </a:r>
          </a:p>
        </p:txBody>
      </p:sp>
    </p:spTree>
    <p:extLst>
      <p:ext uri="{BB962C8B-B14F-4D97-AF65-F5344CB8AC3E}">
        <p14:creationId xmlns:p14="http://schemas.microsoft.com/office/powerpoint/2010/main" val="3595427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A67506E9-D1D2-D64F-85DA-79E06AEE0A49}"/>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0A053983-50D1-894B-962F-CC2628976723}"/>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DD378561-EDD5-B448-BCD8-CEB3698F3BD6}"/>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E91974D2-EA1B-C249-BCAC-7AE2584210FC}"/>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BE6A360B-7197-8944-939B-256A0C6F9F82}"/>
              </a:ext>
            </a:extLst>
          </p:cNvPr>
          <p:cNvPicPr>
            <a:picLocks noGrp="1" noChangeAspect="1"/>
          </p:cNvPicPr>
          <p:nvPr>
            <p:ph sz="half" idx="2"/>
          </p:nvPr>
        </p:nvPicPr>
        <p:blipFill>
          <a:blip r:embed="rId2"/>
          <a:stretch>
            <a:fillRect/>
          </a:stretch>
        </p:blipFill>
        <p:spPr>
          <a:xfrm>
            <a:off x="685801" y="4114799"/>
            <a:ext cx="1828799" cy="1828799"/>
          </a:xfrm>
        </p:spPr>
      </p:pic>
      <p:pic>
        <p:nvPicPr>
          <p:cNvPr id="6" name="Content Placeholder 5">
            <a:extLst>
              <a:ext uri="{FF2B5EF4-FFF2-40B4-BE49-F238E27FC236}">
                <a16:creationId xmlns:a16="http://schemas.microsoft.com/office/drawing/2014/main" id="{E125AA44-DBF0-F941-8662-D683457049DE}"/>
              </a:ext>
            </a:extLst>
          </p:cNvPr>
          <p:cNvPicPr>
            <a:picLocks noGrp="1" noChangeAspect="1"/>
          </p:cNvPicPr>
          <p:nvPr>
            <p:ph sz="half" idx="14"/>
          </p:nvPr>
        </p:nvPicPr>
        <p:blipFill>
          <a:blip r:embed="rId3"/>
          <a:stretch>
            <a:fillRect/>
          </a:stretch>
        </p:blipFill>
        <p:spPr>
          <a:xfrm>
            <a:off x="2971801" y="4114801"/>
            <a:ext cx="1828798" cy="1828798"/>
          </a:xfrm>
        </p:spPr>
      </p:pic>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4. </a:t>
            </a:r>
            <a:br>
              <a:rPr lang="en-US" dirty="0"/>
            </a:br>
            <a:r>
              <a:rPr lang="en-US" dirty="0"/>
              <a:t>Verify voter eligibility</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verify that every in-person voter is eligible to vote before giving them a ballot. </a:t>
            </a:r>
            <a:r>
              <a:rPr lang="en-US" dirty="0">
                <a:highlight>
                  <a:srgbClr val="00FFFF"/>
                </a:highlight>
              </a:rPr>
              <a:t>We only send mail ballots to registered voters who have requested a ballot. </a:t>
            </a:r>
            <a:r>
              <a:rPr lang="en-US" dirty="0"/>
              <a:t>We verify voter eligibility again when we collect mail ballots.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3. Mail Ballot Request and Voting</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5. Ballot Collection in Room ###</a:t>
            </a:r>
          </a:p>
        </p:txBody>
      </p:sp>
    </p:spTree>
    <p:extLst>
      <p:ext uri="{BB962C8B-B14F-4D97-AF65-F5344CB8AC3E}">
        <p14:creationId xmlns:p14="http://schemas.microsoft.com/office/powerpoint/2010/main" val="333067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A5F4657D-51E1-364B-B0C9-6DFD0CC21E5B}"/>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42A3C4A8-4CE1-2D41-8516-F7F7285C044C}"/>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19453B22-2927-AD41-BB1B-0E55B5FC3E21}"/>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85ED57F0-B350-804E-956A-23801A5A72D1}"/>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E95EF1A4-EF7F-134E-B49E-6C661A8CFE8E}"/>
              </a:ext>
            </a:extLst>
          </p:cNvPr>
          <p:cNvPicPr>
            <a:picLocks noGrp="1" noChangeAspect="1"/>
          </p:cNvPicPr>
          <p:nvPr>
            <p:ph sz="half" idx="2"/>
          </p:nvPr>
        </p:nvPicPr>
        <p:blipFill>
          <a:blip r:embed="rId2"/>
          <a:stretch>
            <a:fillRect/>
          </a:stretch>
        </p:blipFill>
        <p:spPr>
          <a:xfrm>
            <a:off x="685800" y="4114800"/>
            <a:ext cx="1828800" cy="1828800"/>
          </a:xfrm>
        </p:spPr>
      </p:pic>
      <p:sp>
        <p:nvSpPr>
          <p:cNvPr id="32" name="Content Placeholder 31">
            <a:extLst>
              <a:ext uri="{FF2B5EF4-FFF2-40B4-BE49-F238E27FC236}">
                <a16:creationId xmlns:a16="http://schemas.microsoft.com/office/drawing/2014/main" id="{D1FD6864-C5C5-7948-B38A-E229AAA6F48E}"/>
              </a:ext>
            </a:extLst>
          </p:cNvPr>
          <p:cNvSpPr>
            <a:spLocks noGrp="1"/>
          </p:cNvSpPr>
          <p:nvPr>
            <p:ph sz="half" idx="14"/>
          </p:nvPr>
        </p:nvSpPr>
        <p:spPr/>
        <p:txBody>
          <a:bodyPr/>
          <a:lstStyle/>
          <a:p>
            <a:endParaRPr lang="en-US"/>
          </a:p>
        </p:txBody>
      </p:sp>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5. </a:t>
            </a:r>
            <a:br>
              <a:rPr lang="en-US" dirty="0"/>
            </a:br>
            <a:r>
              <a:rPr lang="en-US" dirty="0"/>
              <a:t>Ballot Collection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1600" dirty="0">
                <a:highlight>
                  <a:srgbClr val="00FFFF"/>
                </a:highlight>
              </a:rPr>
              <a:t>In STATE, we collect all ballots at a central location for ballot tabulation. </a:t>
            </a:r>
            <a:r>
              <a:rPr lang="en-US" sz="1600" b="1" dirty="0">
                <a:highlight>
                  <a:srgbClr val="00FFFF"/>
                </a:highlight>
              </a:rPr>
              <a:t>OR</a:t>
            </a:r>
            <a:r>
              <a:rPr lang="en-US" sz="1600" dirty="0">
                <a:highlight>
                  <a:srgbClr val="00FFFF"/>
                </a:highlight>
              </a:rPr>
              <a:t> In STATE, we collect mail ballots, Uniformed and Overseas Citizen ballots, provisional ballots at a central location for ballot tabulation. In-person ballots scanned at poll sites are stored on electronic memory devices. These electronic memory devices are brought to the central election facility for tabulation.</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4. Verify voter eligibility n Room ###</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6. Ballot Preparation in Room ###</a:t>
            </a:r>
          </a:p>
        </p:txBody>
      </p:sp>
    </p:spTree>
    <p:extLst>
      <p:ext uri="{BB962C8B-B14F-4D97-AF65-F5344CB8AC3E}">
        <p14:creationId xmlns:p14="http://schemas.microsoft.com/office/powerpoint/2010/main" val="1810616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D807348E-6BE1-2145-B44A-7C108873B4A8}"/>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EA636BBB-E481-5843-B3E7-6ADC39BFA47D}"/>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7CD49657-AB54-534E-8DE7-A4EE5B2DA25B}"/>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33BEAF0C-32E0-434B-A359-AE88CECBC149}"/>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E5C61FCB-79EF-A042-A2E6-152584CD2CF1}"/>
              </a:ext>
            </a:extLst>
          </p:cNvPr>
          <p:cNvPicPr>
            <a:picLocks noGrp="1" noChangeAspect="1"/>
          </p:cNvPicPr>
          <p:nvPr>
            <p:ph sz="half" idx="2"/>
          </p:nvPr>
        </p:nvPicPr>
        <p:blipFill>
          <a:blip r:embed="rId2"/>
          <a:stretch>
            <a:fillRect/>
          </a:stretch>
        </p:blipFill>
        <p:spPr>
          <a:xfrm>
            <a:off x="685802" y="4114801"/>
            <a:ext cx="1828799" cy="1828799"/>
          </a:xfrm>
        </p:spPr>
      </p:pic>
      <p:pic>
        <p:nvPicPr>
          <p:cNvPr id="6" name="Content Placeholder 5">
            <a:extLst>
              <a:ext uri="{FF2B5EF4-FFF2-40B4-BE49-F238E27FC236}">
                <a16:creationId xmlns:a16="http://schemas.microsoft.com/office/drawing/2014/main" id="{7FC0224B-C617-624C-8476-4834E9A31F4C}"/>
              </a:ext>
            </a:extLst>
          </p:cNvPr>
          <p:cNvPicPr>
            <a:picLocks noGrp="1" noChangeAspect="1"/>
          </p:cNvPicPr>
          <p:nvPr>
            <p:ph sz="half" idx="14"/>
          </p:nvPr>
        </p:nvPicPr>
        <p:blipFill>
          <a:blip r:embed="rId3"/>
          <a:stretch>
            <a:fillRect/>
          </a:stretch>
        </p:blipFill>
        <p:spPr>
          <a:xfrm>
            <a:off x="2971800" y="4114801"/>
            <a:ext cx="1828799" cy="1828799"/>
          </a:xfrm>
        </p:spPr>
      </p:pic>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6. </a:t>
            </a:r>
            <a:br>
              <a:rPr lang="en-US" dirty="0"/>
            </a:br>
            <a:r>
              <a:rPr lang="en-US" dirty="0"/>
              <a:t>Ballot Preparation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1800" dirty="0"/>
              <a:t>We process </a:t>
            </a:r>
            <a:r>
              <a:rPr lang="en-US" sz="1800" dirty="0">
                <a:highlight>
                  <a:srgbClr val="00FFFF"/>
                </a:highlight>
              </a:rPr>
              <a:t>all ballots </a:t>
            </a:r>
            <a:r>
              <a:rPr lang="en-US" sz="1800" b="1" dirty="0">
                <a:highlight>
                  <a:srgbClr val="00FFFF"/>
                </a:highlight>
              </a:rPr>
              <a:t>OR</a:t>
            </a:r>
            <a:r>
              <a:rPr lang="en-US" sz="1800" dirty="0">
                <a:highlight>
                  <a:srgbClr val="00FFFF"/>
                </a:highlight>
              </a:rPr>
              <a:t> mail and Uniformed and Overseas Citizen ballots </a:t>
            </a:r>
            <a:r>
              <a:rPr lang="en-US" sz="1800" dirty="0"/>
              <a:t>to prepare them for scanning and tabulation. If a ballot is damaged or contains machine-unreadable marks, we flag it for manual review. Our goal is to count all eligible ballots as voters intend.</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5. Ballot Collection in Room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7. Ballot Tabulation in Room ###</a:t>
            </a:r>
          </a:p>
        </p:txBody>
      </p:sp>
    </p:spTree>
    <p:extLst>
      <p:ext uri="{BB962C8B-B14F-4D97-AF65-F5344CB8AC3E}">
        <p14:creationId xmlns:p14="http://schemas.microsoft.com/office/powerpoint/2010/main" val="130931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3DD09C60-9C6D-954A-B62C-031C3A426B6C}"/>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B05CBF0D-AC2B-6640-8F40-70CF34E6E050}"/>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4A147ADE-D72D-3440-8DD4-8AA594DF6A3C}"/>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9604712A-979A-C143-B6D9-AFFFD2AABBD7}"/>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4DAC67EB-BEC8-F04B-8BE9-FC5A8307F3F9}"/>
              </a:ext>
            </a:extLst>
          </p:cNvPr>
          <p:cNvPicPr>
            <a:picLocks noGrp="1" noChangeAspect="1"/>
          </p:cNvPicPr>
          <p:nvPr>
            <p:ph sz="half" idx="2"/>
          </p:nvPr>
        </p:nvPicPr>
        <p:blipFill>
          <a:blip r:embed="rId2"/>
          <a:stretch>
            <a:fillRect/>
          </a:stretch>
        </p:blipFill>
        <p:spPr>
          <a:xfrm>
            <a:off x="685801" y="4114799"/>
            <a:ext cx="1828800" cy="1828800"/>
          </a:xfrm>
        </p:spPr>
      </p:pic>
      <p:pic>
        <p:nvPicPr>
          <p:cNvPr id="6" name="Content Placeholder 5">
            <a:extLst>
              <a:ext uri="{FF2B5EF4-FFF2-40B4-BE49-F238E27FC236}">
                <a16:creationId xmlns:a16="http://schemas.microsoft.com/office/drawing/2014/main" id="{5CA924EB-7AF1-134D-A7C3-C1EE26F705DA}"/>
              </a:ext>
            </a:extLst>
          </p:cNvPr>
          <p:cNvPicPr>
            <a:picLocks noGrp="1" noChangeAspect="1"/>
          </p:cNvPicPr>
          <p:nvPr>
            <p:ph sz="half" idx="14"/>
          </p:nvPr>
        </p:nvPicPr>
        <p:blipFill>
          <a:blip r:embed="rId3"/>
          <a:stretch>
            <a:fillRect/>
          </a:stretch>
        </p:blipFill>
        <p:spPr>
          <a:xfrm>
            <a:off x="2971801" y="4114799"/>
            <a:ext cx="1828800" cy="1828800"/>
          </a:xfrm>
        </p:spPr>
      </p:pic>
      <p:pic>
        <p:nvPicPr>
          <p:cNvPr id="8" name="Content Placeholder 7">
            <a:extLst>
              <a:ext uri="{FF2B5EF4-FFF2-40B4-BE49-F238E27FC236}">
                <a16:creationId xmlns:a16="http://schemas.microsoft.com/office/drawing/2014/main" id="{9692647B-9400-F74E-BE39-308CC91E9BE6}"/>
              </a:ext>
            </a:extLst>
          </p:cNvPr>
          <p:cNvPicPr>
            <a:picLocks noGrp="1" noChangeAspect="1"/>
          </p:cNvPicPr>
          <p:nvPr>
            <p:ph sz="half" idx="15"/>
          </p:nvPr>
        </p:nvPicPr>
        <p:blipFill>
          <a:blip r:embed="rId4"/>
          <a:stretch>
            <a:fillRect/>
          </a:stretch>
        </p:blipFill>
        <p:spPr>
          <a:xfrm>
            <a:off x="5257801" y="4114799"/>
            <a:ext cx="1828800" cy="1828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sz="2400" dirty="0"/>
              <a:t>Step 6. Ballot Preparation</a:t>
            </a:r>
            <a:br>
              <a:rPr lang="en-US" dirty="0"/>
            </a:br>
            <a:r>
              <a:rPr lang="en-US" dirty="0">
                <a:highlight>
                  <a:srgbClr val="00FFFF"/>
                </a:highlight>
              </a:rPr>
              <a:t>Ballot Duplication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5">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a:t>
            </a:r>
            <a:r>
              <a:rPr lang="en-US" dirty="0">
                <a:highlight>
                  <a:srgbClr val="00FFFF"/>
                </a:highlight>
              </a:rPr>
              <a:t>ballot duplication</a:t>
            </a:r>
            <a:r>
              <a:rPr lang="en-US" dirty="0"/>
              <a:t> if the ballot scanner can’t read a ballot because it is damaged or has unclear voter intent. We also use </a:t>
            </a:r>
            <a:r>
              <a:rPr lang="en-US" dirty="0">
                <a:highlight>
                  <a:srgbClr val="00FFFF"/>
                </a:highlight>
              </a:rPr>
              <a:t>ballot duplication</a:t>
            </a:r>
            <a:r>
              <a:rPr lang="en-US" dirty="0"/>
              <a:t> for Uniformed and Overseas Citizen ballots.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5. Ballot Collection</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Step 7. Ballot Tabulation in Room ###</a:t>
            </a:r>
          </a:p>
        </p:txBody>
      </p:sp>
    </p:spTree>
    <p:extLst>
      <p:ext uri="{BB962C8B-B14F-4D97-AF65-F5344CB8AC3E}">
        <p14:creationId xmlns:p14="http://schemas.microsoft.com/office/powerpoint/2010/main" val="185659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ACBA63DA-32DE-C84D-A6FF-80012FE15FB2}"/>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024273F0-C6A7-4142-A848-8AB8E7B38605}"/>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EB497720-CE41-FE43-BF65-6A49134A3BE0}"/>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F7F07E25-64DF-7841-BD13-19907C13BE26}"/>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F01FCBEE-118B-1145-9A71-33CA3DA88CB4}"/>
              </a:ext>
            </a:extLst>
          </p:cNvPr>
          <p:cNvPicPr>
            <a:picLocks noGrp="1" noChangeAspect="1"/>
          </p:cNvPicPr>
          <p:nvPr>
            <p:ph sz="half" idx="2"/>
          </p:nvPr>
        </p:nvPicPr>
        <p:blipFill>
          <a:blip r:embed="rId2"/>
          <a:stretch>
            <a:fillRect/>
          </a:stretch>
        </p:blipFill>
        <p:spPr>
          <a:xfrm>
            <a:off x="685801" y="4114800"/>
            <a:ext cx="1828800" cy="1828800"/>
          </a:xfrm>
        </p:spPr>
      </p:pic>
      <p:pic>
        <p:nvPicPr>
          <p:cNvPr id="6" name="Content Placeholder 5">
            <a:extLst>
              <a:ext uri="{FF2B5EF4-FFF2-40B4-BE49-F238E27FC236}">
                <a16:creationId xmlns:a16="http://schemas.microsoft.com/office/drawing/2014/main" id="{24AC8EEA-61E3-2640-AE65-A35EBF009289}"/>
              </a:ext>
            </a:extLst>
          </p:cNvPr>
          <p:cNvPicPr>
            <a:picLocks noGrp="1" noChangeAspect="1"/>
          </p:cNvPicPr>
          <p:nvPr>
            <p:ph sz="half" idx="14"/>
          </p:nvPr>
        </p:nvPicPr>
        <p:blipFill>
          <a:blip r:embed="rId3"/>
          <a:stretch>
            <a:fillRect/>
          </a:stretch>
        </p:blipFill>
        <p:spPr>
          <a:xfrm>
            <a:off x="2971801" y="4114800"/>
            <a:ext cx="1828800" cy="1828800"/>
          </a:xfrm>
        </p:spPr>
      </p:pic>
      <p:pic>
        <p:nvPicPr>
          <p:cNvPr id="8" name="Content Placeholder 7">
            <a:extLst>
              <a:ext uri="{FF2B5EF4-FFF2-40B4-BE49-F238E27FC236}">
                <a16:creationId xmlns:a16="http://schemas.microsoft.com/office/drawing/2014/main" id="{1E8EFCBF-024B-A148-974E-D59B39E04B1D}"/>
              </a:ext>
            </a:extLst>
          </p:cNvPr>
          <p:cNvPicPr>
            <a:picLocks noGrp="1" noChangeAspect="1"/>
          </p:cNvPicPr>
          <p:nvPr>
            <p:ph sz="half" idx="15"/>
          </p:nvPr>
        </p:nvPicPr>
        <p:blipFill>
          <a:blip r:embed="rId4"/>
          <a:stretch>
            <a:fillRect/>
          </a:stretch>
        </p:blipFill>
        <p:spPr>
          <a:xfrm>
            <a:off x="5257801" y="4114800"/>
            <a:ext cx="1828800" cy="1828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7.</a:t>
            </a:r>
            <a:br>
              <a:rPr lang="en-US" dirty="0"/>
            </a:br>
            <a:r>
              <a:rPr lang="en-US" dirty="0"/>
              <a:t>Ballot Tabulation</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5">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Step 6. Ballot Preparation in Room ###</a:t>
            </a:r>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a:xfrm>
            <a:off x="1296682" y="9355636"/>
            <a:ext cx="6247118" cy="365759"/>
          </a:xfrm>
        </p:spPr>
        <p:txBody>
          <a:bodyPr/>
          <a:lstStyle/>
          <a:p>
            <a:r>
              <a:rPr lang="en-US" dirty="0"/>
              <a:t>Step 8. Unofficial results on </a:t>
            </a:r>
            <a:r>
              <a:rPr lang="en-US" u="sng" dirty="0"/>
              <a:t>COUNTY.WEBSITE.GOV</a:t>
            </a:r>
          </a:p>
        </p:txBody>
      </p:sp>
    </p:spTree>
    <p:extLst>
      <p:ext uri="{BB962C8B-B14F-4D97-AF65-F5344CB8AC3E}">
        <p14:creationId xmlns:p14="http://schemas.microsoft.com/office/powerpoint/2010/main" val="16902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40854DD3-75C8-D841-AD0B-CF566E7B546C}"/>
              </a:ext>
            </a:extLst>
          </p:cNvPr>
          <p:cNvSpPr/>
          <p:nvPr/>
        </p:nvSpPr>
        <p:spPr>
          <a:xfrm>
            <a:off x="370702" y="1143000"/>
            <a:ext cx="7030996" cy="2743200"/>
          </a:xfrm>
          <a:prstGeom prst="snip2SameRect">
            <a:avLst>
              <a:gd name="adj1" fmla="val 9197"/>
              <a:gd name="adj2" fmla="val 0"/>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F6023ECC-1050-B945-90E4-DE28716DDA09}"/>
              </a:ext>
            </a:extLst>
          </p:cNvPr>
          <p:cNvSpPr/>
          <p:nvPr/>
        </p:nvSpPr>
        <p:spPr>
          <a:xfrm>
            <a:off x="235976" y="9320982"/>
            <a:ext cx="1060705" cy="365759"/>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E5F05339-B7D9-5E49-AC05-F688FCCB9859}"/>
              </a:ext>
            </a:extLst>
          </p:cNvPr>
          <p:cNvSpPr/>
          <p:nvPr/>
        </p:nvSpPr>
        <p:spPr>
          <a:xfrm>
            <a:off x="228600" y="473420"/>
            <a:ext cx="1592826" cy="365760"/>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4CDAB70A-8BCD-5142-99F7-3D8E3F41740B}"/>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4C9F07FF-C830-F142-A24C-87D76A304828}"/>
              </a:ext>
            </a:extLst>
          </p:cNvPr>
          <p:cNvPicPr>
            <a:picLocks noGrp="1" noChangeAspect="1"/>
          </p:cNvPicPr>
          <p:nvPr>
            <p:ph sz="half" idx="2"/>
          </p:nvPr>
        </p:nvPicPr>
        <p:blipFill>
          <a:blip r:embed="rId2"/>
          <a:stretch>
            <a:fillRect/>
          </a:stretch>
        </p:blipFill>
        <p:spPr>
          <a:xfrm>
            <a:off x="685801" y="4114799"/>
            <a:ext cx="1828799" cy="1828799"/>
          </a:xfrm>
        </p:spPr>
      </p:pic>
      <p:sp>
        <p:nvSpPr>
          <p:cNvPr id="32" name="Content Placeholder 31">
            <a:extLst>
              <a:ext uri="{FF2B5EF4-FFF2-40B4-BE49-F238E27FC236}">
                <a16:creationId xmlns:a16="http://schemas.microsoft.com/office/drawing/2014/main" id="{D1FD6864-C5C5-7948-B38A-E229AAA6F48E}"/>
              </a:ext>
            </a:extLst>
          </p:cNvPr>
          <p:cNvSpPr>
            <a:spLocks noGrp="1"/>
          </p:cNvSpPr>
          <p:nvPr>
            <p:ph sz="half" idx="14"/>
          </p:nvPr>
        </p:nvSpPr>
        <p:spPr/>
        <p:txBody>
          <a:bodyPr/>
          <a:lstStyle/>
          <a:p>
            <a:endParaRPr lang="en-US"/>
          </a:p>
        </p:txBody>
      </p:sp>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9. </a:t>
            </a:r>
            <a:br>
              <a:rPr lang="en-US" dirty="0"/>
            </a:br>
            <a:r>
              <a:rPr lang="en-US" dirty="0"/>
              <a:t>Audit</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685801" y="6179574"/>
            <a:ext cx="6541475" cy="1430594"/>
          </a:xfrm>
        </p:spPr>
        <p:txBody>
          <a:bodyPr/>
          <a:lstStyle/>
          <a:p>
            <a:r>
              <a:rPr lang="en-US" sz="1800"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a:xfrm>
            <a:off x="1821425" y="506605"/>
            <a:ext cx="5722375" cy="322990"/>
          </a:xfrm>
        </p:spPr>
        <p:txBody>
          <a:bodyPr/>
          <a:lstStyle/>
          <a:p>
            <a:r>
              <a:rPr lang="en-US" sz="1800" dirty="0"/>
              <a:t>Step 8. Unofficial results on </a:t>
            </a:r>
            <a:r>
              <a:rPr lang="en-US" sz="1800" u="sng" dirty="0"/>
              <a:t>COUNTY.WEBSITE.GOV</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a:xfrm>
            <a:off x="1296682" y="9355636"/>
            <a:ext cx="6247118" cy="365759"/>
          </a:xfrm>
        </p:spPr>
        <p:txBody>
          <a:bodyPr/>
          <a:lstStyle/>
          <a:p>
            <a:r>
              <a:rPr lang="en-US" dirty="0"/>
              <a:t>Step 10. Canvass of Election Results in Room ###</a:t>
            </a:r>
            <a:endParaRPr lang="en-US" u="sng" dirty="0"/>
          </a:p>
        </p:txBody>
      </p:sp>
    </p:spTree>
    <p:extLst>
      <p:ext uri="{BB962C8B-B14F-4D97-AF65-F5344CB8AC3E}">
        <p14:creationId xmlns:p14="http://schemas.microsoft.com/office/powerpoint/2010/main" val="1260879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B8745097-6851-F74A-AA7A-EB782066B039}"/>
              </a:ext>
            </a:extLst>
          </p:cNvPr>
          <p:cNvSpPr/>
          <p:nvPr/>
        </p:nvSpPr>
        <p:spPr>
          <a:xfrm>
            <a:off x="370702" y="1143000"/>
            <a:ext cx="7030996" cy="2743200"/>
          </a:xfrm>
          <a:prstGeom prst="snip2SameRect">
            <a:avLst>
              <a:gd name="adj1" fmla="val 9197"/>
              <a:gd name="adj2" fmla="val 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E8023627-AB75-9540-9605-5877A0D2F739}"/>
              </a:ext>
            </a:extLst>
          </p:cNvPr>
          <p:cNvSpPr/>
          <p:nvPr/>
        </p:nvSpPr>
        <p:spPr>
          <a:xfrm>
            <a:off x="235976" y="9320982"/>
            <a:ext cx="1060705" cy="365759"/>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After is</a:t>
            </a:r>
          </a:p>
        </p:txBody>
      </p:sp>
      <p:sp>
        <p:nvSpPr>
          <p:cNvPr id="16" name="Rounded Rectangle 15">
            <a:extLst>
              <a:ext uri="{FF2B5EF4-FFF2-40B4-BE49-F238E27FC236}">
                <a16:creationId xmlns:a16="http://schemas.microsoft.com/office/drawing/2014/main" id="{BA6C6F17-8219-5947-96F2-3BF65455651A}"/>
              </a:ext>
            </a:extLst>
          </p:cNvPr>
          <p:cNvSpPr/>
          <p:nvPr/>
        </p:nvSpPr>
        <p:spPr>
          <a:xfrm>
            <a:off x="228600" y="473420"/>
            <a:ext cx="1592826" cy="365760"/>
          </a:xfrm>
          <a:prstGeom prst="round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Before was</a:t>
            </a:r>
          </a:p>
        </p:txBody>
      </p:sp>
      <p:sp>
        <p:nvSpPr>
          <p:cNvPr id="17" name="Rounded Rectangle 16">
            <a:extLst>
              <a:ext uri="{FF2B5EF4-FFF2-40B4-BE49-F238E27FC236}">
                <a16:creationId xmlns:a16="http://schemas.microsoft.com/office/drawing/2014/main" id="{E16B06DC-AB66-D947-9D94-2396ED5D0E23}"/>
              </a:ext>
            </a:extLst>
          </p:cNvPr>
          <p:cNvSpPr/>
          <p:nvPr/>
        </p:nvSpPr>
        <p:spPr>
          <a:xfrm>
            <a:off x="334606" y="1251285"/>
            <a:ext cx="7123176" cy="7579894"/>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8823D466-B5A3-4B4A-8F32-EE9AD68805DD}"/>
              </a:ext>
            </a:extLst>
          </p:cNvPr>
          <p:cNvPicPr>
            <a:picLocks noGrp="1" noChangeAspect="1"/>
          </p:cNvPicPr>
          <p:nvPr>
            <p:ph sz="half" idx="2"/>
          </p:nvPr>
        </p:nvPicPr>
        <p:blipFill>
          <a:blip r:embed="rId2"/>
          <a:stretch>
            <a:fillRect/>
          </a:stretch>
        </p:blipFill>
        <p:spPr>
          <a:xfrm>
            <a:off x="685800" y="4114798"/>
            <a:ext cx="1828799" cy="1828799"/>
          </a:xfrm>
        </p:spPr>
      </p:pic>
      <p:pic>
        <p:nvPicPr>
          <p:cNvPr id="6" name="Content Placeholder 5">
            <a:extLst>
              <a:ext uri="{FF2B5EF4-FFF2-40B4-BE49-F238E27FC236}">
                <a16:creationId xmlns:a16="http://schemas.microsoft.com/office/drawing/2014/main" id="{924728FD-BBF0-8F46-8646-48B3297F1E63}"/>
              </a:ext>
            </a:extLst>
          </p:cNvPr>
          <p:cNvPicPr>
            <a:picLocks noGrp="1" noChangeAspect="1"/>
          </p:cNvPicPr>
          <p:nvPr>
            <p:ph sz="half" idx="14"/>
          </p:nvPr>
        </p:nvPicPr>
        <p:blipFill>
          <a:blip r:embed="rId3"/>
          <a:stretch>
            <a:fillRect/>
          </a:stretch>
        </p:blipFill>
        <p:spPr>
          <a:xfrm>
            <a:off x="2971800" y="4114798"/>
            <a:ext cx="1828799" cy="1828799"/>
          </a:xfrm>
        </p:spPr>
      </p:pic>
      <p:sp>
        <p:nvSpPr>
          <p:cNvPr id="33" name="Content Placeholder 32">
            <a:extLst>
              <a:ext uri="{FF2B5EF4-FFF2-40B4-BE49-F238E27FC236}">
                <a16:creationId xmlns:a16="http://schemas.microsoft.com/office/drawing/2014/main" id="{21ADF199-2FFA-6840-AE6F-09579913084E}"/>
              </a:ext>
            </a:extLst>
          </p:cNvPr>
          <p:cNvSpPr>
            <a:spLocks noGrp="1"/>
          </p:cNvSpPr>
          <p:nvPr>
            <p:ph sz="half" idx="15"/>
          </p:nvPr>
        </p:nvSpPr>
        <p:spPr/>
        <p:txBody>
          <a:bodyPr/>
          <a:lstStyle/>
          <a:p>
            <a:endParaRPr lang="en-US"/>
          </a:p>
        </p:txBody>
      </p:sp>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10. </a:t>
            </a:r>
            <a:br>
              <a:rPr lang="en-US" dirty="0"/>
            </a:br>
            <a:r>
              <a:rPr lang="en-US" dirty="0"/>
              <a:t>Canvass of </a:t>
            </a:r>
            <a:br>
              <a:rPr lang="en-US" dirty="0"/>
            </a:br>
            <a:r>
              <a:rPr lang="en-US" dirty="0"/>
              <a:t>Election Results</a:t>
            </a:r>
          </a:p>
        </p:txBody>
      </p:sp>
      <p:sp>
        <p:nvSpPr>
          <p:cNvPr id="37" name="Content Placeholder 36">
            <a:extLst>
              <a:ext uri="{FF2B5EF4-FFF2-40B4-BE49-F238E27FC236}">
                <a16:creationId xmlns:a16="http://schemas.microsoft.com/office/drawing/2014/main" id="{0F6D9026-3F9E-BE4D-A165-649178212A1E}"/>
              </a:ext>
            </a:extLst>
          </p:cNvPr>
          <p:cNvSpPr>
            <a:spLocks noGrp="1"/>
          </p:cNvSpPr>
          <p:nvPr>
            <p:ph idx="13"/>
          </p:nvPr>
        </p:nvSpPr>
        <p:spPr/>
        <p:txBody>
          <a:bodyPr/>
          <a:lstStyle/>
          <a:p>
            <a:pPr marL="0" indent="0">
              <a:buNone/>
            </a:pPr>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pPr marL="0" indent="0">
              <a:buNone/>
            </a:pPr>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4">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After all valid ballots have been counted, the </a:t>
            </a:r>
            <a:r>
              <a:rPr lang="en-US" dirty="0">
                <a:highlight>
                  <a:srgbClr val="00FFFF"/>
                </a:highlight>
              </a:rPr>
              <a:t>Board of Canvassers</a:t>
            </a:r>
            <a:r>
              <a:rPr lang="en-US" dirty="0"/>
              <a:t> reviews the election, resolves discrepancies, and verifies the outcome of the election. </a:t>
            </a:r>
            <a:endParaRPr lang="en-US" sz="1800" dirty="0"/>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a:xfrm>
            <a:off x="1821425" y="506605"/>
            <a:ext cx="5722375" cy="322990"/>
          </a:xfrm>
        </p:spPr>
        <p:txBody>
          <a:bodyPr/>
          <a:lstStyle/>
          <a:p>
            <a:r>
              <a:rPr lang="en-US" dirty="0"/>
              <a:t>Step 9. Audit</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a:xfrm>
            <a:off x="1296682" y="9355636"/>
            <a:ext cx="6247118" cy="365759"/>
          </a:xfrm>
        </p:spPr>
        <p:txBody>
          <a:bodyPr/>
          <a:lstStyle/>
          <a:p>
            <a:r>
              <a:rPr lang="en-US" dirty="0"/>
              <a:t>Step 11. Certification of Official Election Results</a:t>
            </a:r>
            <a:endParaRPr lang="en-US" u="sng" dirty="0"/>
          </a:p>
        </p:txBody>
      </p:sp>
    </p:spTree>
    <p:extLst>
      <p:ext uri="{BB962C8B-B14F-4D97-AF65-F5344CB8AC3E}">
        <p14:creationId xmlns:p14="http://schemas.microsoft.com/office/powerpoint/2010/main" val="32973452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Overhead Sign-Vertical" id="{F681DC24-92E3-CC40-A0F5-C688A436E265}" vid="{BC4FEB7C-3273-6441-8ECA-A286B471C3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TotalTime>
  <Words>719</Words>
  <Application>Microsoft Macintosh PowerPoint</Application>
  <PresentationFormat>Custom</PresentationFormat>
  <Paragraphs>72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Noto Sans</vt:lpstr>
      <vt:lpstr>Open Sans</vt:lpstr>
      <vt:lpstr>Office Theme</vt:lpstr>
      <vt:lpstr>Step 2. Election Equipment Testing</vt:lpstr>
      <vt:lpstr>Step 4.  Verify voter eligibility</vt:lpstr>
      <vt:lpstr>Step 5.  Ballot Collection</vt:lpstr>
      <vt:lpstr>Step 6.  Ballot Preparation</vt:lpstr>
      <vt:lpstr>Step 6. Ballot Preparation Ballot Duplication</vt:lpstr>
      <vt:lpstr>Step 7. Ballot Tabulation</vt:lpstr>
      <vt:lpstr>Step 9.  Audit</vt:lpstr>
      <vt:lpstr>Step 10.  Canvass of  Election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19</cp:revision>
  <dcterms:created xsi:type="dcterms:W3CDTF">2022-02-16T20:41:20Z</dcterms:created>
  <dcterms:modified xsi:type="dcterms:W3CDTF">2022-02-25T15:43:16Z</dcterms:modified>
</cp:coreProperties>
</file>