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04"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2"/>
    <p:restoredTop sz="96405"/>
  </p:normalViewPr>
  <p:slideViewPr>
    <p:cSldViewPr snapToGrid="0" snapToObjects="1">
      <p:cViewPr>
        <p:scale>
          <a:sx n="151" d="100"/>
          <a:sy n="151" d="100"/>
        </p:scale>
        <p:origin x="48" y="-4504"/>
      </p:cViewPr>
      <p:guideLst>
        <p:guide orient="horz" pos="5904"/>
        <p:guide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274A3-7578-7740-8972-FBF8B45DC814}" type="datetimeFigureOut">
              <a:rPr lang="en-US" smtClean="0"/>
              <a:t>2/25/22</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476C6-B468-AC4B-A939-CFF9A1ACE4F2}" type="slidenum">
              <a:rPr lang="en-US" smtClean="0"/>
              <a:t>‹#›</a:t>
            </a:fld>
            <a:endParaRPr lang="en-US"/>
          </a:p>
        </p:txBody>
      </p:sp>
    </p:spTree>
    <p:extLst>
      <p:ext uri="{BB962C8B-B14F-4D97-AF65-F5344CB8AC3E}">
        <p14:creationId xmlns:p14="http://schemas.microsoft.com/office/powerpoint/2010/main" val="2298104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vy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685802"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2BB97359-BD43-444B-B99B-EBA32BE73BE1}"/>
              </a:ext>
            </a:extLst>
          </p:cNvPr>
          <p:cNvSpPr>
            <a:spLocks noGrp="1"/>
          </p:cNvSpPr>
          <p:nvPr>
            <p:ph sz="half" idx="14"/>
          </p:nvPr>
        </p:nvSpPr>
        <p:spPr>
          <a:xfrm>
            <a:off x="2971800" y="4114800"/>
            <a:ext cx="1828800" cy="1828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A5AF65FF-A0B5-8A44-BC48-6C7A600B11C4}"/>
              </a:ext>
            </a:extLst>
          </p:cNvPr>
          <p:cNvSpPr>
            <a:spLocks noGrp="1"/>
          </p:cNvSpPr>
          <p:nvPr>
            <p:ph sz="half" idx="15"/>
          </p:nvPr>
        </p:nvSpPr>
        <p:spPr>
          <a:xfrm>
            <a:off x="5257799"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685801" y="1371600"/>
            <a:ext cx="6400800" cy="2507226"/>
          </a:xfrm>
          <a:prstGeom prst="rect">
            <a:avLst/>
          </a:prstGeom>
        </p:spPr>
        <p:txBody>
          <a:bodyPr vert="horz" lIns="91440" tIns="45720" rIns="91440" bIns="45720" rtlCol="0" anchor="ctr">
            <a:noAutofit/>
          </a:bodyPr>
          <a:lstStyle>
            <a:lvl1pPr>
              <a:lnSpc>
                <a:spcPct val="100000"/>
              </a:lnSpc>
              <a:defRPr sz="4800"/>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7" name="Content Placeholder 16">
            <a:extLst>
              <a:ext uri="{FF2B5EF4-FFF2-40B4-BE49-F238E27FC236}">
                <a16:creationId xmlns:a16="http://schemas.microsoft.com/office/drawing/2014/main" id="{ABAC4F18-205D-F44E-88AE-FA96869271D3}"/>
              </a:ext>
            </a:extLst>
          </p:cNvPr>
          <p:cNvSpPr>
            <a:spLocks noGrp="1"/>
          </p:cNvSpPr>
          <p:nvPr>
            <p:ph idx="13"/>
          </p:nvPr>
        </p:nvSpPr>
        <p:spPr>
          <a:xfrm>
            <a:off x="2514602" y="7846141"/>
            <a:ext cx="4571996" cy="685799"/>
          </a:xfrm>
          <a:prstGeom prst="rect">
            <a:avLst/>
          </a:prstGeom>
        </p:spPr>
        <p:txBody>
          <a:bodyPr>
            <a:noAutofit/>
          </a:bodyPr>
          <a:lstStyle>
            <a:lvl1pPr>
              <a:defRPr sz="1200"/>
            </a:lvl1pPr>
          </a:lstStyle>
          <a:p>
            <a:pPr marL="0" lvl="0" indent="0">
              <a:buNone/>
            </a:pPr>
            <a:r>
              <a:rPr lang="en-US" sz="1200" dirty="0"/>
              <a:t>Click to edit Master text styles</a:t>
            </a: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6858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6002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685802" y="6179574"/>
            <a:ext cx="6400798" cy="1430594"/>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1821426" y="506605"/>
            <a:ext cx="5257798" cy="322990"/>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2" name="Content Placeholder 3">
            <a:extLst>
              <a:ext uri="{FF2B5EF4-FFF2-40B4-BE49-F238E27FC236}">
                <a16:creationId xmlns:a16="http://schemas.microsoft.com/office/drawing/2014/main" id="{1120B54F-4689-9041-80C8-1A11D83D777B}"/>
              </a:ext>
            </a:extLst>
          </p:cNvPr>
          <p:cNvSpPr>
            <a:spLocks noGrp="1"/>
          </p:cNvSpPr>
          <p:nvPr>
            <p:ph sz="half" idx="24"/>
          </p:nvPr>
        </p:nvSpPr>
        <p:spPr>
          <a:xfrm>
            <a:off x="1296682" y="9355636"/>
            <a:ext cx="5789918" cy="365759"/>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Tree>
    <p:extLst>
      <p:ext uri="{BB962C8B-B14F-4D97-AF65-F5344CB8AC3E}">
        <p14:creationId xmlns:p14="http://schemas.microsoft.com/office/powerpoint/2010/main" val="141394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ght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685802"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2BB97359-BD43-444B-B99B-EBA32BE73BE1}"/>
              </a:ext>
            </a:extLst>
          </p:cNvPr>
          <p:cNvSpPr>
            <a:spLocks noGrp="1"/>
          </p:cNvSpPr>
          <p:nvPr>
            <p:ph sz="half" idx="14"/>
          </p:nvPr>
        </p:nvSpPr>
        <p:spPr>
          <a:xfrm>
            <a:off x="2971800" y="4114800"/>
            <a:ext cx="1828800" cy="1828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A5AF65FF-A0B5-8A44-BC48-6C7A600B11C4}"/>
              </a:ext>
            </a:extLst>
          </p:cNvPr>
          <p:cNvSpPr>
            <a:spLocks noGrp="1"/>
          </p:cNvSpPr>
          <p:nvPr>
            <p:ph sz="half" idx="15"/>
          </p:nvPr>
        </p:nvSpPr>
        <p:spPr>
          <a:xfrm>
            <a:off x="5257799"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685801" y="1371600"/>
            <a:ext cx="6400800" cy="2507226"/>
          </a:xfrm>
          <a:prstGeom prst="rect">
            <a:avLst/>
          </a:prstGeom>
        </p:spPr>
        <p:txBody>
          <a:bodyPr vert="horz" lIns="91440" tIns="45720" rIns="91440" bIns="45720" rtlCol="0" anchor="ctr">
            <a:noAutofit/>
          </a:bodyPr>
          <a:lstStyle>
            <a:lvl1pPr>
              <a:lnSpc>
                <a:spcPct val="100000"/>
              </a:lnSpc>
              <a:defRPr sz="4800">
                <a:solidFill>
                  <a:schemeClr val="tx1"/>
                </a:solidFill>
              </a:defRPr>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7" name="Content Placeholder 16">
            <a:extLst>
              <a:ext uri="{FF2B5EF4-FFF2-40B4-BE49-F238E27FC236}">
                <a16:creationId xmlns:a16="http://schemas.microsoft.com/office/drawing/2014/main" id="{ABAC4F18-205D-F44E-88AE-FA96869271D3}"/>
              </a:ext>
            </a:extLst>
          </p:cNvPr>
          <p:cNvSpPr>
            <a:spLocks noGrp="1"/>
          </p:cNvSpPr>
          <p:nvPr>
            <p:ph idx="13"/>
          </p:nvPr>
        </p:nvSpPr>
        <p:spPr>
          <a:xfrm>
            <a:off x="2514602" y="7846141"/>
            <a:ext cx="4571996" cy="685799"/>
          </a:xfrm>
          <a:prstGeom prst="rect">
            <a:avLst/>
          </a:prstGeom>
        </p:spPr>
        <p:txBody>
          <a:bodyPr>
            <a:noAutofit/>
          </a:bodyPr>
          <a:lstStyle>
            <a:lvl1pPr>
              <a:defRPr sz="1200"/>
            </a:lvl1pPr>
          </a:lstStyle>
          <a:p>
            <a:pPr marL="0" lvl="0" indent="0">
              <a:buNone/>
            </a:pPr>
            <a:r>
              <a:rPr lang="en-US" sz="1200" dirty="0"/>
              <a:t>Click to edit Master text styles</a:t>
            </a: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6858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6002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685802" y="6179574"/>
            <a:ext cx="6400798" cy="1430594"/>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1828802" y="506605"/>
            <a:ext cx="5257798" cy="322990"/>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2" name="Content Placeholder 3">
            <a:extLst>
              <a:ext uri="{FF2B5EF4-FFF2-40B4-BE49-F238E27FC236}">
                <a16:creationId xmlns:a16="http://schemas.microsoft.com/office/drawing/2014/main" id="{1120B54F-4689-9041-80C8-1A11D83D777B}"/>
              </a:ext>
            </a:extLst>
          </p:cNvPr>
          <p:cNvSpPr>
            <a:spLocks noGrp="1"/>
          </p:cNvSpPr>
          <p:nvPr>
            <p:ph sz="half" idx="24"/>
          </p:nvPr>
        </p:nvSpPr>
        <p:spPr>
          <a:xfrm>
            <a:off x="1296682" y="9355636"/>
            <a:ext cx="5789918" cy="365759"/>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Tree>
    <p:extLst>
      <p:ext uri="{BB962C8B-B14F-4D97-AF65-F5344CB8AC3E}">
        <p14:creationId xmlns:p14="http://schemas.microsoft.com/office/powerpoint/2010/main" val="38097369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BB4603-9869-B24E-8602-4B0DC030DB34}"/>
              </a:ext>
            </a:extLst>
          </p:cNvPr>
          <p:cNvSpPr/>
          <p:nvPr userDrawn="1"/>
        </p:nvSpPr>
        <p:spPr>
          <a:xfrm>
            <a:off x="413951" y="7772399"/>
            <a:ext cx="6944498" cy="1034715"/>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5801" y="1828800"/>
            <a:ext cx="6400800" cy="3200400"/>
          </a:xfrm>
          <a:prstGeom prst="rect">
            <a:avLst/>
          </a:prstGeom>
        </p:spPr>
        <p:txBody>
          <a:bodyPr vert="horz" lIns="91440" tIns="45720" rIns="91440" bIns="45720" rtlCol="0" anchor="ctr">
            <a:noAutofit/>
          </a:bodyPr>
          <a:lstStyle/>
          <a:p>
            <a:r>
              <a:rPr lang="en-US" b="1" dirty="0">
                <a:effectLst/>
                <a:latin typeface="Noto Sans" panose="020B0502040504020204" pitchFamily="34" charset="0"/>
              </a:rPr>
              <a:t>Step #.</a:t>
            </a:r>
            <a:br>
              <a:rPr lang="en-US" dirty="0">
                <a:effectLst/>
                <a:latin typeface="Noto Sans" panose="020B0502040504020204" pitchFamily="34" charset="0"/>
              </a:rPr>
            </a:br>
            <a:r>
              <a:rPr lang="en-US" b="1" dirty="0">
                <a:effectLst/>
                <a:latin typeface="Noto Sans" panose="020B0502040504020204" pitchFamily="34" charset="0"/>
              </a:rPr>
              <a:t>Process Step Title</a:t>
            </a:r>
            <a:endParaRPr lang="en-US" dirty="0">
              <a:effectLst/>
              <a:latin typeface="Noto Sans" panose="020B0502040504020204" pitchFamily="34" charset="0"/>
            </a:endParaRPr>
          </a:p>
        </p:txBody>
      </p:sp>
    </p:spTree>
    <p:extLst>
      <p:ext uri="{BB962C8B-B14F-4D97-AF65-F5344CB8AC3E}">
        <p14:creationId xmlns:p14="http://schemas.microsoft.com/office/powerpoint/2010/main" val="3719299308"/>
      </p:ext>
    </p:extLst>
  </p:cSld>
  <p:clrMap bg1="lt1" tx1="dk1" bg2="lt2" tx2="dk2" accent1="accent1" accent2="accent2" accent3="accent3" accent4="accent4" accent5="accent5" accent6="accent6" hlink="hlink" folHlink="folHlink"/>
  <p:sldLayoutIdLst>
    <p:sldLayoutId id="2147483685" r:id="rId1"/>
    <p:sldLayoutId id="2147483687" r:id="rId2"/>
  </p:sldLayoutIdLst>
  <p:txStyles>
    <p:titleStyle>
      <a:lvl1pPr algn="l" defTabSz="777240" rtl="0" eaLnBrk="1" latinLnBrk="0" hangingPunct="1">
        <a:lnSpc>
          <a:spcPct val="90000"/>
        </a:lnSpc>
        <a:spcBef>
          <a:spcPct val="0"/>
        </a:spcBef>
        <a:buNone/>
        <a:defRPr lang="en-US" sz="8000" b="1" kern="120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388620" indent="0" algn="l" defTabSz="777240" rtl="0" eaLnBrk="1" latinLnBrk="0" hangingPunct="1">
        <a:lnSpc>
          <a:spcPct val="90000"/>
        </a:lnSpc>
        <a:spcBef>
          <a:spcPts val="425"/>
        </a:spcBef>
        <a:buFont typeface="Arial" panose="020B0604020202020204" pitchFamily="34" charset="0"/>
        <a:buNone/>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97155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6017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74879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592" userDrawn="1">
          <p15:clr>
            <a:srgbClr val="F26B43"/>
          </p15:clr>
        </p15:guide>
        <p15:guide id="2" pos="144" userDrawn="1">
          <p15:clr>
            <a:srgbClr val="F26B43"/>
          </p15:clr>
        </p15:guide>
        <p15:guide id="3" pos="2448" userDrawn="1">
          <p15:clr>
            <a:srgbClr val="F26B43"/>
          </p15:clr>
        </p15:guide>
        <p15:guide id="4" pos="4752" userDrawn="1">
          <p15:clr>
            <a:srgbClr val="F26B43"/>
          </p15:clr>
        </p15:guide>
        <p15:guide id="5" orient="horz" pos="144" userDrawn="1">
          <p15:clr>
            <a:srgbClr val="F26B43"/>
          </p15:clr>
        </p15:guide>
        <p15:guide id="6" orient="horz" pos="6192" userDrawn="1">
          <p15:clr>
            <a:srgbClr val="F26B43"/>
          </p15:clr>
        </p15:guide>
        <p15:guide id="7" orient="horz" pos="3888" userDrawn="1">
          <p15:clr>
            <a:srgbClr val="F26B43"/>
          </p15:clr>
        </p15:guide>
        <p15:guide id="8" pos="432" userDrawn="1">
          <p15:clr>
            <a:srgbClr val="F26B43"/>
          </p15:clr>
        </p15:guide>
        <p15:guide id="9" pos="4464" userDrawn="1">
          <p15:clr>
            <a:srgbClr val="F26B43"/>
          </p15:clr>
        </p15:guide>
        <p15:guide id="10" orient="horz" pos="720" userDrawn="1">
          <p15:clr>
            <a:srgbClr val="F26B43"/>
          </p15:clr>
        </p15:guide>
        <p15:guide id="11" orient="horz" pos="864" userDrawn="1">
          <p15:clr>
            <a:srgbClr val="F26B43"/>
          </p15:clr>
        </p15:guide>
        <p15:guide id="12" orient="horz" pos="5616" userDrawn="1">
          <p15:clr>
            <a:srgbClr val="F26B43"/>
          </p15:clr>
        </p15:guide>
        <p15:guide id="13" orient="horz" pos="288" userDrawn="1">
          <p15:clr>
            <a:srgbClr val="F26B43"/>
          </p15:clr>
        </p15:guide>
        <p15:guide id="14" orient="horz" pos="60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692E7140-0F6E-7D47-86D7-207176B20F16}"/>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5DE2AB85-55B7-8842-9D5C-534BEB1D92A3}"/>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7F3D0752-6C46-8C4B-A6BD-480B0476FCB1}"/>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28A6C0FE-EB58-4A47-B700-96B2045081FF}"/>
              </a:ext>
            </a:extLst>
          </p:cNvPr>
          <p:cNvPicPr>
            <a:picLocks noGrp="1" noChangeAspect="1"/>
          </p:cNvPicPr>
          <p:nvPr>
            <p:ph sz="half" idx="2"/>
          </p:nvPr>
        </p:nvPicPr>
        <p:blipFill>
          <a:blip r:embed="rId2"/>
          <a:stretch>
            <a:fillRect/>
          </a:stretch>
        </p:blipFill>
        <p:spPr>
          <a:xfrm>
            <a:off x="685799" y="4114799"/>
            <a:ext cx="1828799" cy="1828799"/>
          </a:xfrm>
        </p:spPr>
      </p:pic>
      <p:sp>
        <p:nvSpPr>
          <p:cNvPr id="5" name="Content Placeholder 4">
            <a:extLst>
              <a:ext uri="{FF2B5EF4-FFF2-40B4-BE49-F238E27FC236}">
                <a16:creationId xmlns:a16="http://schemas.microsoft.com/office/drawing/2014/main" id="{0F6039EC-2933-7240-880A-301D6C4E2182}"/>
              </a:ext>
            </a:extLst>
          </p:cNvPr>
          <p:cNvSpPr>
            <a:spLocks noGrp="1"/>
          </p:cNvSpPr>
          <p:nvPr>
            <p:ph sz="half" idx="14"/>
          </p:nvPr>
        </p:nvSpPr>
        <p:spPr/>
        <p:txBody>
          <a:bodyPr/>
          <a:lstStyle/>
          <a:p>
            <a:endParaRPr lang="en-US"/>
          </a:p>
        </p:txBody>
      </p:sp>
      <p:sp>
        <p:nvSpPr>
          <p:cNvPr id="6" name="Content Placeholder 5">
            <a:extLst>
              <a:ext uri="{FF2B5EF4-FFF2-40B4-BE49-F238E27FC236}">
                <a16:creationId xmlns:a16="http://schemas.microsoft.com/office/drawing/2014/main" id="{EDBFE757-AF28-CE42-AA1C-83AD100D0D79}"/>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2.</a:t>
            </a:r>
            <a:br>
              <a:rPr lang="en-US" dirty="0"/>
            </a:br>
            <a:r>
              <a:rPr lang="en-US" dirty="0"/>
              <a:t>Election Equipment Testing</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use election equipment that meets </a:t>
            </a:r>
            <a:r>
              <a:rPr lang="en-US" dirty="0">
                <a:highlight>
                  <a:srgbClr val="00FFFF"/>
                </a:highlight>
              </a:rPr>
              <a:t>State and Federal standards</a:t>
            </a:r>
            <a:r>
              <a:rPr lang="en-US" dirty="0"/>
              <a:t>. We test our election equipment before each election.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1. Voter Registration</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3. Mail Ballot Request and Voting</a:t>
            </a:r>
          </a:p>
        </p:txBody>
      </p:sp>
    </p:spTree>
    <p:extLst>
      <p:ext uri="{BB962C8B-B14F-4D97-AF65-F5344CB8AC3E}">
        <p14:creationId xmlns:p14="http://schemas.microsoft.com/office/powerpoint/2010/main" val="3595427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991B1F2F-1A50-4645-94F4-415D53EE5B6E}"/>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D279E9F0-EB00-BE45-9B19-FAD0DFA7BEB7}"/>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68B1A858-BE6D-2949-A481-143ADF8B6B48}"/>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BE6A360B-7197-8944-939B-256A0C6F9F82}"/>
              </a:ext>
            </a:extLst>
          </p:cNvPr>
          <p:cNvPicPr>
            <a:picLocks noGrp="1" noChangeAspect="1"/>
          </p:cNvPicPr>
          <p:nvPr>
            <p:ph sz="half" idx="2"/>
          </p:nvPr>
        </p:nvPicPr>
        <p:blipFill>
          <a:blip r:embed="rId2"/>
          <a:stretch>
            <a:fillRect/>
          </a:stretch>
        </p:blipFill>
        <p:spPr>
          <a:xfrm>
            <a:off x="685801" y="4114801"/>
            <a:ext cx="1828799" cy="1828799"/>
          </a:xfrm>
        </p:spPr>
      </p:pic>
      <p:pic>
        <p:nvPicPr>
          <p:cNvPr id="6" name="Content Placeholder 5">
            <a:extLst>
              <a:ext uri="{FF2B5EF4-FFF2-40B4-BE49-F238E27FC236}">
                <a16:creationId xmlns:a16="http://schemas.microsoft.com/office/drawing/2014/main" id="{E125AA44-DBF0-F941-8662-D683457049DE}"/>
              </a:ext>
            </a:extLst>
          </p:cNvPr>
          <p:cNvPicPr>
            <a:picLocks noGrp="1" noChangeAspect="1"/>
          </p:cNvPicPr>
          <p:nvPr>
            <p:ph sz="half" idx="14"/>
          </p:nvPr>
        </p:nvPicPr>
        <p:blipFill>
          <a:blip r:embed="rId3"/>
          <a:stretch>
            <a:fillRect/>
          </a:stretch>
        </p:blipFill>
        <p:spPr>
          <a:xfrm>
            <a:off x="2971801" y="4114801"/>
            <a:ext cx="1828799" cy="1828799"/>
          </a:xfrm>
        </p:spPr>
      </p:pic>
      <p:sp>
        <p:nvSpPr>
          <p:cNvPr id="7" name="Content Placeholder 6">
            <a:extLst>
              <a:ext uri="{FF2B5EF4-FFF2-40B4-BE49-F238E27FC236}">
                <a16:creationId xmlns:a16="http://schemas.microsoft.com/office/drawing/2014/main" id="{91E6D71F-22FB-AE44-B28A-DE732C2ACC05}"/>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4. </a:t>
            </a:r>
            <a:br>
              <a:rPr lang="en-US" dirty="0"/>
            </a:br>
            <a:r>
              <a:rPr lang="en-US" dirty="0"/>
              <a:t>Verify voter eligibility</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4">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verify that every in-person voter is eligible to vote before giving them a ballot. </a:t>
            </a:r>
            <a:r>
              <a:rPr lang="en-US" dirty="0">
                <a:highlight>
                  <a:srgbClr val="00FFFF"/>
                </a:highlight>
              </a:rPr>
              <a:t>We only send mail ballots to registered voters who have requested a ballot. </a:t>
            </a:r>
            <a:r>
              <a:rPr lang="en-US" dirty="0"/>
              <a:t>We verify voter eligibility again when we collect mail ballots.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3. Mail Ballot Request and Voting</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5. Ballot Collection in Room ###</a:t>
            </a:r>
          </a:p>
        </p:txBody>
      </p:sp>
    </p:spTree>
    <p:extLst>
      <p:ext uri="{BB962C8B-B14F-4D97-AF65-F5344CB8AC3E}">
        <p14:creationId xmlns:p14="http://schemas.microsoft.com/office/powerpoint/2010/main" val="333067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B8389554-276B-F04A-BCAA-19A64FF3C80C}"/>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1238D4A5-E2BA-1D4B-9EE3-6A9C544B856D}"/>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D099C082-1DB6-534E-8800-AE9B4FA3E9FD}"/>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E95EF1A4-EF7F-134E-B49E-6C661A8CFE8E}"/>
              </a:ext>
            </a:extLst>
          </p:cNvPr>
          <p:cNvPicPr>
            <a:picLocks noGrp="1" noChangeAspect="1"/>
          </p:cNvPicPr>
          <p:nvPr>
            <p:ph sz="half" idx="2"/>
          </p:nvPr>
        </p:nvPicPr>
        <p:blipFill>
          <a:blip r:embed="rId2"/>
          <a:stretch>
            <a:fillRect/>
          </a:stretch>
        </p:blipFill>
        <p:spPr>
          <a:xfrm>
            <a:off x="685802" y="4114800"/>
            <a:ext cx="1828800" cy="1828800"/>
          </a:xfrm>
        </p:spPr>
      </p:pic>
      <p:sp>
        <p:nvSpPr>
          <p:cNvPr id="5" name="Content Placeholder 4">
            <a:extLst>
              <a:ext uri="{FF2B5EF4-FFF2-40B4-BE49-F238E27FC236}">
                <a16:creationId xmlns:a16="http://schemas.microsoft.com/office/drawing/2014/main" id="{C66167AE-99E4-C046-8B9C-4CA14B33336F}"/>
              </a:ext>
            </a:extLst>
          </p:cNvPr>
          <p:cNvSpPr>
            <a:spLocks noGrp="1"/>
          </p:cNvSpPr>
          <p:nvPr>
            <p:ph sz="half" idx="14"/>
          </p:nvPr>
        </p:nvSpPr>
        <p:spPr/>
        <p:txBody>
          <a:bodyPr/>
          <a:lstStyle/>
          <a:p>
            <a:endParaRPr lang="en-US"/>
          </a:p>
        </p:txBody>
      </p:sp>
      <p:sp>
        <p:nvSpPr>
          <p:cNvPr id="6" name="Content Placeholder 5">
            <a:extLst>
              <a:ext uri="{FF2B5EF4-FFF2-40B4-BE49-F238E27FC236}">
                <a16:creationId xmlns:a16="http://schemas.microsoft.com/office/drawing/2014/main" id="{A9E88D2F-8F29-D241-A963-23804960FD5D}"/>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5. </a:t>
            </a:r>
            <a:br>
              <a:rPr lang="en-US" dirty="0"/>
            </a:br>
            <a:r>
              <a:rPr lang="en-US" dirty="0"/>
              <a:t>Ballot Collection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1600" dirty="0">
                <a:highlight>
                  <a:srgbClr val="00FFFF"/>
                </a:highlight>
              </a:rPr>
              <a:t>In STATE, we collect all ballots at a central location for ballot tabulation. </a:t>
            </a:r>
            <a:r>
              <a:rPr lang="en-US" sz="1600" b="1" dirty="0">
                <a:highlight>
                  <a:srgbClr val="00FFFF"/>
                </a:highlight>
              </a:rPr>
              <a:t>OR</a:t>
            </a:r>
            <a:r>
              <a:rPr lang="en-US" sz="1600" dirty="0">
                <a:highlight>
                  <a:srgbClr val="00FFFF"/>
                </a:highlight>
              </a:rPr>
              <a:t> In STATE, we collect mail ballots, Uniformed and Overseas Citizen ballots, provisional ballots at a central location for ballot tabulation. In-person ballots scanned at poll sites are stored on electronic memory devices. These electronic memory devices are brought to the central election facility for tabulation.</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4. Verify voter eligibility n Room ###</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6. Ballot Preparation in Room ###</a:t>
            </a:r>
          </a:p>
        </p:txBody>
      </p:sp>
    </p:spTree>
    <p:extLst>
      <p:ext uri="{BB962C8B-B14F-4D97-AF65-F5344CB8AC3E}">
        <p14:creationId xmlns:p14="http://schemas.microsoft.com/office/powerpoint/2010/main" val="1810616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3A121CC8-C418-4A4F-97E8-732DCFE9B6BF}"/>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F006D7F4-56E2-0843-A078-797A4D4371F7}"/>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C5BC3DD5-7301-5945-9685-4DE6735EFF5F}"/>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E5C61FCB-79EF-A042-A2E6-152584CD2CF1}"/>
              </a:ext>
            </a:extLst>
          </p:cNvPr>
          <p:cNvPicPr>
            <a:picLocks noGrp="1" noChangeAspect="1"/>
          </p:cNvPicPr>
          <p:nvPr>
            <p:ph sz="half" idx="2"/>
          </p:nvPr>
        </p:nvPicPr>
        <p:blipFill>
          <a:blip r:embed="rId2"/>
          <a:stretch>
            <a:fillRect/>
          </a:stretch>
        </p:blipFill>
        <p:spPr>
          <a:xfrm>
            <a:off x="685801" y="4114801"/>
            <a:ext cx="1828799" cy="1828799"/>
          </a:xfrm>
        </p:spPr>
      </p:pic>
      <p:pic>
        <p:nvPicPr>
          <p:cNvPr id="6" name="Content Placeholder 5">
            <a:extLst>
              <a:ext uri="{FF2B5EF4-FFF2-40B4-BE49-F238E27FC236}">
                <a16:creationId xmlns:a16="http://schemas.microsoft.com/office/drawing/2014/main" id="{7FC0224B-C617-624C-8476-4834E9A31F4C}"/>
              </a:ext>
            </a:extLst>
          </p:cNvPr>
          <p:cNvPicPr>
            <a:picLocks noGrp="1" noChangeAspect="1"/>
          </p:cNvPicPr>
          <p:nvPr>
            <p:ph sz="half" idx="14"/>
          </p:nvPr>
        </p:nvPicPr>
        <p:blipFill>
          <a:blip r:embed="rId3"/>
          <a:stretch>
            <a:fillRect/>
          </a:stretch>
        </p:blipFill>
        <p:spPr>
          <a:xfrm>
            <a:off x="2971801" y="4114801"/>
            <a:ext cx="1828799" cy="1828799"/>
          </a:xfrm>
        </p:spPr>
      </p:pic>
      <p:sp>
        <p:nvSpPr>
          <p:cNvPr id="7" name="Content Placeholder 6">
            <a:extLst>
              <a:ext uri="{FF2B5EF4-FFF2-40B4-BE49-F238E27FC236}">
                <a16:creationId xmlns:a16="http://schemas.microsoft.com/office/drawing/2014/main" id="{D8C2FDDF-496E-9B47-AC05-674DD48BD958}"/>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6. </a:t>
            </a:r>
            <a:br>
              <a:rPr lang="en-US" dirty="0"/>
            </a:br>
            <a:r>
              <a:rPr lang="en-US" dirty="0"/>
              <a:t>Ballot Preparation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4">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1800" dirty="0"/>
              <a:t>We process </a:t>
            </a:r>
            <a:r>
              <a:rPr lang="en-US" sz="1800" dirty="0">
                <a:highlight>
                  <a:srgbClr val="00FFFF"/>
                </a:highlight>
              </a:rPr>
              <a:t>all ballots </a:t>
            </a:r>
            <a:r>
              <a:rPr lang="en-US" sz="1800" b="1" dirty="0">
                <a:highlight>
                  <a:srgbClr val="00FFFF"/>
                </a:highlight>
              </a:rPr>
              <a:t>OR</a:t>
            </a:r>
            <a:r>
              <a:rPr lang="en-US" sz="1800" dirty="0">
                <a:highlight>
                  <a:srgbClr val="00FFFF"/>
                </a:highlight>
              </a:rPr>
              <a:t> mail and Uniformed and Overseas Citizen ballots </a:t>
            </a:r>
            <a:r>
              <a:rPr lang="en-US" sz="1800" dirty="0"/>
              <a:t>to prepare them for scanning and tabulation. If a ballot is damaged or contains machine-unreadable marks, we flag it for manual review. Our goal is to count all eligible ballots as voters intend.</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5. Ballot Collection in Room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7. Ballot Tabulation in Room ###</a:t>
            </a:r>
          </a:p>
        </p:txBody>
      </p:sp>
    </p:spTree>
    <p:extLst>
      <p:ext uri="{BB962C8B-B14F-4D97-AF65-F5344CB8AC3E}">
        <p14:creationId xmlns:p14="http://schemas.microsoft.com/office/powerpoint/2010/main" val="130931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CCE305E3-1919-3743-ACFE-DC58AE951957}"/>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B09BD61C-EF60-B24C-9069-EAB3859BAD04}"/>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E6786CD6-ECA3-5D44-A2EA-22901AEF355E}"/>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4DAC67EB-BEC8-F04B-8BE9-FC5A8307F3F9}"/>
              </a:ext>
            </a:extLst>
          </p:cNvPr>
          <p:cNvPicPr>
            <a:picLocks noGrp="1" noChangeAspect="1"/>
          </p:cNvPicPr>
          <p:nvPr>
            <p:ph sz="half" idx="2"/>
          </p:nvPr>
        </p:nvPicPr>
        <p:blipFill>
          <a:blip r:embed="rId2"/>
          <a:stretch>
            <a:fillRect/>
          </a:stretch>
        </p:blipFill>
        <p:spPr>
          <a:xfrm>
            <a:off x="685801" y="4114800"/>
            <a:ext cx="1828800" cy="1828800"/>
          </a:xfrm>
        </p:spPr>
      </p:pic>
      <p:pic>
        <p:nvPicPr>
          <p:cNvPr id="6" name="Content Placeholder 5">
            <a:extLst>
              <a:ext uri="{FF2B5EF4-FFF2-40B4-BE49-F238E27FC236}">
                <a16:creationId xmlns:a16="http://schemas.microsoft.com/office/drawing/2014/main" id="{5CA924EB-7AF1-134D-A7C3-C1EE26F705DA}"/>
              </a:ext>
            </a:extLst>
          </p:cNvPr>
          <p:cNvPicPr>
            <a:picLocks noGrp="1" noChangeAspect="1"/>
          </p:cNvPicPr>
          <p:nvPr>
            <p:ph sz="half" idx="14"/>
          </p:nvPr>
        </p:nvPicPr>
        <p:blipFill>
          <a:blip r:embed="rId3"/>
          <a:stretch>
            <a:fillRect/>
          </a:stretch>
        </p:blipFill>
        <p:spPr>
          <a:xfrm>
            <a:off x="2971801" y="4114800"/>
            <a:ext cx="1828800" cy="1828800"/>
          </a:xfrm>
        </p:spPr>
      </p:pic>
      <p:pic>
        <p:nvPicPr>
          <p:cNvPr id="8" name="Content Placeholder 7">
            <a:extLst>
              <a:ext uri="{FF2B5EF4-FFF2-40B4-BE49-F238E27FC236}">
                <a16:creationId xmlns:a16="http://schemas.microsoft.com/office/drawing/2014/main" id="{9692647B-9400-F74E-BE39-308CC91E9BE6}"/>
              </a:ext>
            </a:extLst>
          </p:cNvPr>
          <p:cNvPicPr>
            <a:picLocks noGrp="1" noChangeAspect="1"/>
          </p:cNvPicPr>
          <p:nvPr>
            <p:ph sz="half" idx="15"/>
          </p:nvPr>
        </p:nvPicPr>
        <p:blipFill>
          <a:blip r:embed="rId4"/>
          <a:stretch>
            <a:fillRect/>
          </a:stretch>
        </p:blipFill>
        <p:spPr>
          <a:xfrm>
            <a:off x="5257801" y="4114800"/>
            <a:ext cx="1828800" cy="1828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sz="2400" dirty="0"/>
              <a:t>Step 6. Ballot Preparation</a:t>
            </a:r>
            <a:br>
              <a:rPr lang="en-US" dirty="0"/>
            </a:br>
            <a:r>
              <a:rPr lang="en-US" dirty="0">
                <a:highlight>
                  <a:srgbClr val="00FFFF"/>
                </a:highlight>
              </a:rPr>
              <a:t>Ballot Duplication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5">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use </a:t>
            </a:r>
            <a:r>
              <a:rPr lang="en-US" dirty="0">
                <a:highlight>
                  <a:srgbClr val="00FFFF"/>
                </a:highlight>
              </a:rPr>
              <a:t>ballot duplication</a:t>
            </a:r>
            <a:r>
              <a:rPr lang="en-US" dirty="0"/>
              <a:t> if the ballot scanner can’t read a ballot because it is damaged or has unclear voter intent. We also use </a:t>
            </a:r>
            <a:r>
              <a:rPr lang="en-US" dirty="0">
                <a:highlight>
                  <a:srgbClr val="00FFFF"/>
                </a:highlight>
              </a:rPr>
              <a:t>ballot duplication</a:t>
            </a:r>
            <a:r>
              <a:rPr lang="en-US" dirty="0"/>
              <a:t> for Uniformed and Overseas Citizen ballots.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5. Ballot Collection</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7. Ballot Tabulation in Room ###</a:t>
            </a:r>
          </a:p>
        </p:txBody>
      </p:sp>
    </p:spTree>
    <p:extLst>
      <p:ext uri="{BB962C8B-B14F-4D97-AF65-F5344CB8AC3E}">
        <p14:creationId xmlns:p14="http://schemas.microsoft.com/office/powerpoint/2010/main" val="1856595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95F33C8F-6523-4D4E-B707-12221E80CEFB}"/>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BA74319F-054C-D143-94EC-E8A4F843E545}"/>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5FB7BB11-6B07-7146-AAF0-2AE62B3A4268}"/>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F01FCBEE-118B-1145-9A71-33CA3DA88CB4}"/>
              </a:ext>
            </a:extLst>
          </p:cNvPr>
          <p:cNvPicPr>
            <a:picLocks noGrp="1" noChangeAspect="1"/>
          </p:cNvPicPr>
          <p:nvPr>
            <p:ph sz="half" idx="2"/>
          </p:nvPr>
        </p:nvPicPr>
        <p:blipFill>
          <a:blip r:embed="rId2"/>
          <a:stretch>
            <a:fillRect/>
          </a:stretch>
        </p:blipFill>
        <p:spPr>
          <a:xfrm>
            <a:off x="685798" y="4114800"/>
            <a:ext cx="1828800" cy="1828800"/>
          </a:xfrm>
        </p:spPr>
      </p:pic>
      <p:pic>
        <p:nvPicPr>
          <p:cNvPr id="6" name="Content Placeholder 5">
            <a:extLst>
              <a:ext uri="{FF2B5EF4-FFF2-40B4-BE49-F238E27FC236}">
                <a16:creationId xmlns:a16="http://schemas.microsoft.com/office/drawing/2014/main" id="{24AC8EEA-61E3-2640-AE65-A35EBF009289}"/>
              </a:ext>
            </a:extLst>
          </p:cNvPr>
          <p:cNvPicPr>
            <a:picLocks noGrp="1" noChangeAspect="1"/>
          </p:cNvPicPr>
          <p:nvPr>
            <p:ph sz="half" idx="14"/>
          </p:nvPr>
        </p:nvPicPr>
        <p:blipFill>
          <a:blip r:embed="rId3"/>
          <a:stretch>
            <a:fillRect/>
          </a:stretch>
        </p:blipFill>
        <p:spPr>
          <a:xfrm>
            <a:off x="2971798" y="4114800"/>
            <a:ext cx="1828800" cy="1828800"/>
          </a:xfrm>
        </p:spPr>
      </p:pic>
      <p:pic>
        <p:nvPicPr>
          <p:cNvPr id="8" name="Content Placeholder 7">
            <a:extLst>
              <a:ext uri="{FF2B5EF4-FFF2-40B4-BE49-F238E27FC236}">
                <a16:creationId xmlns:a16="http://schemas.microsoft.com/office/drawing/2014/main" id="{1E8EFCBF-024B-A148-974E-D59B39E04B1D}"/>
              </a:ext>
            </a:extLst>
          </p:cNvPr>
          <p:cNvPicPr>
            <a:picLocks noGrp="1" noChangeAspect="1"/>
          </p:cNvPicPr>
          <p:nvPr>
            <p:ph sz="half" idx="15"/>
          </p:nvPr>
        </p:nvPicPr>
        <p:blipFill>
          <a:blip r:embed="rId4"/>
          <a:stretch>
            <a:fillRect/>
          </a:stretch>
        </p:blipFill>
        <p:spPr>
          <a:xfrm>
            <a:off x="5257798" y="4114800"/>
            <a:ext cx="1828800" cy="1828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7.</a:t>
            </a:r>
            <a:br>
              <a:rPr lang="en-US" dirty="0"/>
            </a:br>
            <a:r>
              <a:rPr lang="en-US" dirty="0"/>
              <a:t>Ballot Tabulation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5">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scan and count all the valid votes to determine the results of each contest in the election. </a:t>
            </a:r>
            <a:r>
              <a:rPr lang="en-US" dirty="0">
                <a:highlight>
                  <a:srgbClr val="00FFFF"/>
                </a:highlight>
              </a:rPr>
              <a:t>In STATE, we tabulate in-person ballots at the poll sites where the vote was cast.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6. Ballot Preparation in Room ###</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a:xfrm>
            <a:off x="1296682" y="9355636"/>
            <a:ext cx="6239742" cy="365759"/>
          </a:xfrm>
        </p:spPr>
        <p:txBody>
          <a:bodyPr/>
          <a:lstStyle/>
          <a:p>
            <a:r>
              <a:rPr lang="en-US" dirty="0"/>
              <a:t>Step 8. Unofficial results on </a:t>
            </a:r>
            <a:r>
              <a:rPr lang="en-US" u="sng" dirty="0"/>
              <a:t>COUNTY.WEBSITE.GOV</a:t>
            </a:r>
          </a:p>
        </p:txBody>
      </p:sp>
    </p:spTree>
    <p:extLst>
      <p:ext uri="{BB962C8B-B14F-4D97-AF65-F5344CB8AC3E}">
        <p14:creationId xmlns:p14="http://schemas.microsoft.com/office/powerpoint/2010/main" val="169020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9290FFB0-8897-5B4D-A00C-CC9D4D3B8087}"/>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04185750-A114-2A4E-9E53-CC6E2E1B94A3}"/>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C184218D-029F-F045-875F-C2140C931572}"/>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7" name="Content Placeholder 6">
            <a:extLst>
              <a:ext uri="{FF2B5EF4-FFF2-40B4-BE49-F238E27FC236}">
                <a16:creationId xmlns:a16="http://schemas.microsoft.com/office/drawing/2014/main" id="{A7BFD029-73E9-B143-8B37-2F1E1567131C}"/>
              </a:ext>
            </a:extLst>
          </p:cNvPr>
          <p:cNvPicPr>
            <a:picLocks noGrp="1" noChangeAspect="1"/>
          </p:cNvPicPr>
          <p:nvPr>
            <p:ph sz="half" idx="2"/>
          </p:nvPr>
        </p:nvPicPr>
        <p:blipFill>
          <a:blip r:embed="rId2"/>
          <a:stretch>
            <a:fillRect/>
          </a:stretch>
        </p:blipFill>
        <p:spPr>
          <a:xfrm>
            <a:off x="685801" y="4114799"/>
            <a:ext cx="1828799" cy="1828799"/>
          </a:xfrm>
        </p:spPr>
      </p:pic>
      <p:sp>
        <p:nvSpPr>
          <p:cNvPr id="3" name="Content Placeholder 2">
            <a:extLst>
              <a:ext uri="{FF2B5EF4-FFF2-40B4-BE49-F238E27FC236}">
                <a16:creationId xmlns:a16="http://schemas.microsoft.com/office/drawing/2014/main" id="{E34C2B5B-7A3D-C143-834C-6D37874DA212}"/>
              </a:ext>
            </a:extLst>
          </p:cNvPr>
          <p:cNvSpPr>
            <a:spLocks noGrp="1"/>
          </p:cNvSpPr>
          <p:nvPr>
            <p:ph sz="half" idx="14"/>
          </p:nvPr>
        </p:nvSpPr>
        <p:spPr/>
        <p:txBody>
          <a:bodyPr/>
          <a:lstStyle/>
          <a:p>
            <a:endParaRPr lang="en-US"/>
          </a:p>
        </p:txBody>
      </p:sp>
      <p:sp>
        <p:nvSpPr>
          <p:cNvPr id="5" name="Content Placeholder 4">
            <a:extLst>
              <a:ext uri="{FF2B5EF4-FFF2-40B4-BE49-F238E27FC236}">
                <a16:creationId xmlns:a16="http://schemas.microsoft.com/office/drawing/2014/main" id="{600E3285-1FE9-644A-8011-0FD2C3AB870B}"/>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9. </a:t>
            </a:r>
            <a:br>
              <a:rPr lang="en-US" dirty="0"/>
            </a:br>
            <a:r>
              <a:rPr lang="en-US" dirty="0"/>
              <a:t>Audit</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1800" dirty="0"/>
              <a:t>Audits are a normal check and balance that is part of every election. We use audits to confirm that election equipment accurately interpreted and tallied voters' ballots, that the outcome of the election reflects how voters voted, and that election workers followed procedures.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sz="1800" dirty="0"/>
              <a:t>Step 8. Unofficial results on </a:t>
            </a:r>
            <a:r>
              <a:rPr lang="en-US" sz="1800" u="sng" dirty="0"/>
              <a:t>COUNTY.WEBSITE.GOV</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a:xfrm>
            <a:off x="1296682" y="9355636"/>
            <a:ext cx="6239742" cy="365759"/>
          </a:xfrm>
        </p:spPr>
        <p:txBody>
          <a:bodyPr/>
          <a:lstStyle/>
          <a:p>
            <a:r>
              <a:rPr lang="en-US" dirty="0"/>
              <a:t>Step 10. Canvass of Election Results in Room ###</a:t>
            </a:r>
            <a:endParaRPr lang="en-US" u="sng" dirty="0"/>
          </a:p>
        </p:txBody>
      </p:sp>
    </p:spTree>
    <p:extLst>
      <p:ext uri="{BB962C8B-B14F-4D97-AF65-F5344CB8AC3E}">
        <p14:creationId xmlns:p14="http://schemas.microsoft.com/office/powerpoint/2010/main" val="1260879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4BF5AA77-F4EE-004E-BE9D-B86AE7D36EF7}"/>
              </a:ext>
            </a:extLst>
          </p:cNvPr>
          <p:cNvSpPr/>
          <p:nvPr/>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5" name="Rounded Rectangle 14">
            <a:extLst>
              <a:ext uri="{FF2B5EF4-FFF2-40B4-BE49-F238E27FC236}">
                <a16:creationId xmlns:a16="http://schemas.microsoft.com/office/drawing/2014/main" id="{B4265C1F-A9E9-7442-896F-32276F3A47FF}"/>
              </a:ext>
            </a:extLst>
          </p:cNvPr>
          <p:cNvSpPr/>
          <p:nvPr/>
        </p:nvSpPr>
        <p:spPr>
          <a:xfrm>
            <a:off x="228600"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6" name="Rounded Rectangle 15">
            <a:extLst>
              <a:ext uri="{FF2B5EF4-FFF2-40B4-BE49-F238E27FC236}">
                <a16:creationId xmlns:a16="http://schemas.microsoft.com/office/drawing/2014/main" id="{3C1C58E0-0A49-9C48-9FF2-0F63B9E84AB3}"/>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8823D466-B5A3-4B4A-8F32-EE9AD68805DD}"/>
              </a:ext>
            </a:extLst>
          </p:cNvPr>
          <p:cNvPicPr>
            <a:picLocks noGrp="1" noChangeAspect="1"/>
          </p:cNvPicPr>
          <p:nvPr>
            <p:ph sz="half" idx="2"/>
          </p:nvPr>
        </p:nvPicPr>
        <p:blipFill>
          <a:blip r:embed="rId2"/>
          <a:stretch>
            <a:fillRect/>
          </a:stretch>
        </p:blipFill>
        <p:spPr>
          <a:xfrm>
            <a:off x="685800" y="4114799"/>
            <a:ext cx="1828800" cy="1828800"/>
          </a:xfrm>
        </p:spPr>
      </p:pic>
      <p:pic>
        <p:nvPicPr>
          <p:cNvPr id="6" name="Content Placeholder 5">
            <a:extLst>
              <a:ext uri="{FF2B5EF4-FFF2-40B4-BE49-F238E27FC236}">
                <a16:creationId xmlns:a16="http://schemas.microsoft.com/office/drawing/2014/main" id="{924728FD-BBF0-8F46-8646-48B3297F1E63}"/>
              </a:ext>
            </a:extLst>
          </p:cNvPr>
          <p:cNvPicPr>
            <a:picLocks noGrp="1" noChangeAspect="1"/>
          </p:cNvPicPr>
          <p:nvPr>
            <p:ph sz="half" idx="14"/>
          </p:nvPr>
        </p:nvPicPr>
        <p:blipFill>
          <a:blip r:embed="rId3"/>
          <a:stretch>
            <a:fillRect/>
          </a:stretch>
        </p:blipFill>
        <p:spPr>
          <a:xfrm>
            <a:off x="2971800" y="4114799"/>
            <a:ext cx="1828800" cy="1828800"/>
          </a:xfrm>
        </p:spPr>
      </p:pic>
      <p:sp>
        <p:nvSpPr>
          <p:cNvPr id="7" name="Content Placeholder 6">
            <a:extLst>
              <a:ext uri="{FF2B5EF4-FFF2-40B4-BE49-F238E27FC236}">
                <a16:creationId xmlns:a16="http://schemas.microsoft.com/office/drawing/2014/main" id="{5BA8F035-B3E0-6149-814E-0B21858D6B39}"/>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10. </a:t>
            </a:r>
            <a:br>
              <a:rPr lang="en-US" dirty="0"/>
            </a:br>
            <a:r>
              <a:rPr lang="en-US" dirty="0"/>
              <a:t>Canvass of </a:t>
            </a:r>
            <a:br>
              <a:rPr lang="en-US" dirty="0"/>
            </a:br>
            <a:r>
              <a:rPr lang="en-US" dirty="0"/>
              <a:t>Election Results</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4">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After all valid ballots have been counted, the </a:t>
            </a:r>
            <a:r>
              <a:rPr lang="en-US" dirty="0">
                <a:highlight>
                  <a:srgbClr val="00FFFF"/>
                </a:highlight>
              </a:rPr>
              <a:t>Board of Canvassers</a:t>
            </a:r>
            <a:r>
              <a:rPr lang="en-US" dirty="0"/>
              <a:t> reviews the election, resolves discrepancies, and verifies the outcome of the election. </a:t>
            </a:r>
            <a:endParaRPr lang="en-US" sz="1800" dirty="0"/>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9. Audit</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11. Certification of Official Election Results</a:t>
            </a:r>
            <a:endParaRPr lang="en-US" u="sng" dirty="0"/>
          </a:p>
        </p:txBody>
      </p:sp>
    </p:spTree>
    <p:extLst>
      <p:ext uri="{BB962C8B-B14F-4D97-AF65-F5344CB8AC3E}">
        <p14:creationId xmlns:p14="http://schemas.microsoft.com/office/powerpoint/2010/main" val="32973452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CCD-EAC-Election Process Communication-TEMPLATE-Overhead Sign-Vertical" id="{F681DC24-92E3-CC40-A0F5-C688A436E265}" vid="{BC4FEB7C-3273-6441-8ECA-A286B471C3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TotalTime>
  <Words>719</Words>
  <Application>Microsoft Macintosh PowerPoint</Application>
  <PresentationFormat>Custom</PresentationFormat>
  <Paragraphs>72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Noto Sans</vt:lpstr>
      <vt:lpstr>Open Sans</vt:lpstr>
      <vt:lpstr>Office Theme</vt:lpstr>
      <vt:lpstr>Step 2. Election Equipment Testing</vt:lpstr>
      <vt:lpstr>Step 4.  Verify voter eligibility</vt:lpstr>
      <vt:lpstr>Step 5.  Ballot Collection</vt:lpstr>
      <vt:lpstr>Step 6.  Ballot Preparation</vt:lpstr>
      <vt:lpstr>Step 6. Ballot Preparation Ballot Duplication</vt:lpstr>
      <vt:lpstr>Step 7. Ballot Tabulation</vt:lpstr>
      <vt:lpstr>Step 9.  Audit</vt:lpstr>
      <vt:lpstr>Step 10.  Canvass of  Election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 Process Step Title</dc:title>
  <dc:creator>Pendlewinski Pendlewinski</dc:creator>
  <cp:lastModifiedBy>Pendlewinski Pendlewinski</cp:lastModifiedBy>
  <cp:revision>19</cp:revision>
  <dcterms:created xsi:type="dcterms:W3CDTF">2022-02-16T20:41:20Z</dcterms:created>
  <dcterms:modified xsi:type="dcterms:W3CDTF">2022-02-25T18:01:10Z</dcterms:modified>
</cp:coreProperties>
</file>