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71" r:id="rId3"/>
    <p:sldId id="273" r:id="rId4"/>
    <p:sldId id="274" r:id="rId5"/>
    <p:sldId id="269" r:id="rId6"/>
    <p:sldId id="268" r:id="rId7"/>
    <p:sldId id="272" r:id="rId8"/>
    <p:sldId id="259" r:id="rId9"/>
    <p:sldId id="262" r:id="rId10"/>
    <p:sldId id="261" r:id="rId11"/>
    <p:sldId id="263" r:id="rId12"/>
    <p:sldId id="260" r:id="rId13"/>
    <p:sldId id="270" r:id="rId14"/>
    <p:sldId id="264" r:id="rId15"/>
    <p:sldId id="26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56" autoAdjust="0"/>
    <p:restoredTop sz="94660"/>
  </p:normalViewPr>
  <p:slideViewPr>
    <p:cSldViewPr>
      <p:cViewPr>
        <p:scale>
          <a:sx n="130" d="100"/>
          <a:sy n="130" d="100"/>
        </p:scale>
        <p:origin x="1220" y="17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7ED3217-8EF9-4D17-9D17-FBFAF278C83A}" type="datetimeFigureOut">
              <a:rPr lang="en-US" smtClean="0"/>
              <a:pPr/>
              <a:t>4/12/2016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A66FBCF-8101-49AF-A679-9B24C7A268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ED3217-8EF9-4D17-9D17-FBFAF278C83A}" type="datetimeFigureOut">
              <a:rPr lang="en-US" smtClean="0"/>
              <a:pPr/>
              <a:t>4/12/2016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A66FBCF-8101-49AF-A679-9B24C7A268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1"/>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ED3217-8EF9-4D17-9D17-FBFAF278C83A}" type="datetimeFigureOut">
              <a:rPr lang="en-US" smtClean="0"/>
              <a:pPr/>
              <a:t>4/12/2016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A66FBCF-8101-49AF-A679-9B24C7A268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ED3217-8EF9-4D17-9D17-FBFAF278C83A}" type="datetimeFigureOut">
              <a:rPr lang="en-US" smtClean="0"/>
              <a:pPr/>
              <a:t>4/12/2016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A66FBCF-8101-49AF-A679-9B24C7A2681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7ED3217-8EF9-4D17-9D17-FBFAF278C83A}" type="datetimeFigureOut">
              <a:rPr lang="en-US" smtClean="0"/>
              <a:pPr/>
              <a:t>4/12/2016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A66FBCF-8101-49AF-A679-9B24C7A2681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7ED3217-8EF9-4D17-9D17-FBFAF278C83A}" type="datetimeFigureOut">
              <a:rPr lang="en-US" smtClean="0"/>
              <a:pPr/>
              <a:t>4/12/2016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A66FBCF-8101-49AF-A679-9B24C7A2681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1"/>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8"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7"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7ED3217-8EF9-4D17-9D17-FBFAF278C83A}" type="datetimeFigureOut">
              <a:rPr lang="en-US" smtClean="0"/>
              <a:pPr/>
              <a:t>4/12/2016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A66FBCF-8101-49AF-A679-9B24C7A268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7ED3217-8EF9-4D17-9D17-FBFAF278C83A}" type="datetimeFigureOut">
              <a:rPr lang="en-US" smtClean="0"/>
              <a:pPr/>
              <a:t>4/12/2016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A66FBCF-8101-49AF-A679-9B24C7A2681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7ED3217-8EF9-4D17-9D17-FBFAF278C83A}" type="datetimeFigureOut">
              <a:rPr lang="en-US" smtClean="0"/>
              <a:pPr/>
              <a:t>4/12/2016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A66FBCF-8101-49AF-A679-9B24C7A268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3"/>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7ED3217-8EF9-4D17-9D17-FBFAF278C83A}" type="datetimeFigureOut">
              <a:rPr lang="en-US" smtClean="0"/>
              <a:pPr/>
              <a:t>4/12/2016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A66FBCF-8101-49AF-A679-9B24C7A268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7ED3217-8EF9-4D17-9D17-FBFAF278C83A}" type="datetimeFigureOut">
              <a:rPr lang="en-US" smtClean="0"/>
              <a:pPr/>
              <a:t>4/12/2016</a:t>
            </a:fld>
            <a:endParaRPr lang="en-US"/>
          </a:p>
        </p:txBody>
      </p:sp>
      <p:sp>
        <p:nvSpPr>
          <p:cNvPr id="6" name="Footer Placeholder 5"/>
          <p:cNvSpPr>
            <a:spLocks noGrp="1"/>
          </p:cNvSpPr>
          <p:nvPr>
            <p:ph type="ftr" sz="quarter" idx="11"/>
          </p:nvPr>
        </p:nvSpPr>
        <p:spPr>
          <a:xfrm>
            <a:off x="4380074"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A66FBCF-8101-49AF-A679-9B24C7A26814}" type="slidenum">
              <a:rPr lang="en-US" smtClean="0"/>
              <a:pPr/>
              <a:t>‹#›</a:t>
            </a:fld>
            <a:endParaRPr lang="en-US"/>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4"/>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4"/>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9"/>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7ED3217-8EF9-4D17-9D17-FBFAF278C83A}" type="datetimeFigureOut">
              <a:rPr lang="en-US" smtClean="0"/>
              <a:pPr/>
              <a:t>4/12/2016</a:t>
            </a:fld>
            <a:endParaRPr lang="en-US"/>
          </a:p>
        </p:txBody>
      </p:sp>
      <p:sp>
        <p:nvSpPr>
          <p:cNvPr id="22" name="Footer Placeholder 21"/>
          <p:cNvSpPr>
            <a:spLocks noGrp="1"/>
          </p:cNvSpPr>
          <p:nvPr>
            <p:ph type="ftr" sz="quarter" idx="3"/>
          </p:nvPr>
        </p:nvSpPr>
        <p:spPr>
          <a:xfrm>
            <a:off x="4380074"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A66FBCF-8101-49AF-A679-9B24C7A268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mking@kennesaw.edu" TargetMode="External"/><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hyperlink" Target="mailto:bhancock@eac.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1"/>
            <a:ext cx="8458200" cy="1470025"/>
          </a:xfrm>
        </p:spPr>
        <p:txBody>
          <a:bodyPr>
            <a:normAutofit fontScale="90000"/>
          </a:bodyPr>
          <a:lstStyle/>
          <a:p>
            <a:r>
              <a:rPr lang="en-US" dirty="0" smtClean="0">
                <a:cs typeface="Arial" pitchFamily="34" charset="0"/>
              </a:rPr>
              <a:t>State Testing and Certification Conference Update</a:t>
            </a:r>
            <a:endParaRPr lang="en-US" dirty="0">
              <a:cs typeface="Arial" pitchFamily="34" charset="0"/>
            </a:endParaRPr>
          </a:p>
        </p:txBody>
      </p:sp>
      <p:sp>
        <p:nvSpPr>
          <p:cNvPr id="3" name="Subtitle 2"/>
          <p:cNvSpPr>
            <a:spLocks noGrp="1"/>
          </p:cNvSpPr>
          <p:nvPr>
            <p:ph type="subTitle" idx="1"/>
          </p:nvPr>
        </p:nvSpPr>
        <p:spPr>
          <a:xfrm>
            <a:off x="762000" y="4114800"/>
            <a:ext cx="5181600" cy="914400"/>
          </a:xfrm>
        </p:spPr>
        <p:txBody>
          <a:bodyPr>
            <a:normAutofit/>
          </a:bodyPr>
          <a:lstStyle/>
          <a:p>
            <a:pPr algn="l"/>
            <a:r>
              <a:rPr lang="en-US" sz="1600" dirty="0" smtClean="0">
                <a:latin typeface="Arial" pitchFamily="34" charset="0"/>
                <a:cs typeface="Arial" pitchFamily="34" charset="0"/>
              </a:rPr>
              <a:t>Merle S. King, KSU Center for Election Systems -           Brian Hancock, Election Assistance Commission         </a:t>
            </a:r>
            <a:endParaRPr lang="en-US" sz="1600" dirty="0">
              <a:latin typeface="Arial" pitchFamily="34" charset="0"/>
              <a:cs typeface="Arial" pitchFamily="34" charset="0"/>
            </a:endParaRPr>
          </a:p>
        </p:txBody>
      </p:sp>
      <p:pic>
        <p:nvPicPr>
          <p:cNvPr id="4" name="Picture 3" descr="EAClogo7.15.15.png"/>
          <p:cNvPicPr>
            <a:picLocks noChangeAspect="1"/>
          </p:cNvPicPr>
          <p:nvPr/>
        </p:nvPicPr>
        <p:blipFill>
          <a:blip r:embed="rId2" cstate="print">
            <a:lum contrast="5000"/>
          </a:blip>
          <a:stretch>
            <a:fillRect/>
          </a:stretch>
        </p:blipFill>
        <p:spPr>
          <a:xfrm>
            <a:off x="381000" y="228602"/>
            <a:ext cx="1361802" cy="1371599"/>
          </a:xfrm>
          <a:prstGeom prst="rect">
            <a:avLst/>
          </a:prstGeom>
        </p:spPr>
      </p:pic>
      <p:sp>
        <p:nvSpPr>
          <p:cNvPr id="5" name="TextBox 4"/>
          <p:cNvSpPr txBox="1"/>
          <p:nvPr/>
        </p:nvSpPr>
        <p:spPr>
          <a:xfrm>
            <a:off x="685800" y="5867400"/>
            <a:ext cx="5334000" cy="369332"/>
          </a:xfrm>
          <a:prstGeom prst="rect">
            <a:avLst/>
          </a:prstGeom>
          <a:noFill/>
        </p:spPr>
        <p:txBody>
          <a:bodyPr wrap="square" rtlCol="0">
            <a:spAutoFit/>
          </a:bodyPr>
          <a:lstStyle/>
          <a:p>
            <a:r>
              <a:rPr lang="en-US" dirty="0" smtClean="0">
                <a:solidFill>
                  <a:schemeClr val="bg1"/>
                </a:solidFill>
                <a:effectLst>
                  <a:outerShdw blurRad="38100" dist="38100" dir="2700000" algn="tl">
                    <a:srgbClr val="000000">
                      <a:alpha val="43137"/>
                    </a:srgbClr>
                  </a:outerShdw>
                </a:effectLst>
              </a:rPr>
              <a:t>EAC Standards Board 2016 – Carlsbad, CA</a:t>
            </a:r>
            <a:endParaRPr lang="en-US"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Mini Case Studies:</a:t>
            </a:r>
            <a:endParaRPr lang="en-US" sz="3200" dirty="0"/>
          </a:p>
        </p:txBody>
      </p:sp>
      <p:cxnSp>
        <p:nvCxnSpPr>
          <p:cNvPr id="5" name="Straight Connector 4"/>
          <p:cNvCxnSpPr/>
          <p:nvPr/>
        </p:nvCxnSpPr>
        <p:spPr>
          <a:xfrm>
            <a:off x="4572000" y="1219200"/>
            <a:ext cx="0" cy="4648200"/>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381000" y="2362201"/>
            <a:ext cx="4114800" cy="3477875"/>
          </a:xfrm>
          <a:prstGeom prst="rect">
            <a:avLst/>
          </a:prstGeom>
        </p:spPr>
        <p:txBody>
          <a:bodyPr wrap="square">
            <a:spAutoFit/>
          </a:bodyPr>
          <a:lstStyle/>
          <a:p>
            <a:r>
              <a:rPr lang="en-US" sz="2800" dirty="0" smtClean="0">
                <a:solidFill>
                  <a:schemeClr val="tx2"/>
                </a:solidFill>
                <a:effectLst>
                  <a:outerShdw blurRad="38100" dist="38100" dir="2700000" algn="tl">
                    <a:srgbClr val="000000">
                      <a:alpha val="43137"/>
                    </a:srgbClr>
                  </a:outerShdw>
                </a:effectLst>
              </a:rPr>
              <a:t>“Designing and Conducting an Audit of an Election Anomaly”</a:t>
            </a:r>
          </a:p>
          <a:p>
            <a:pPr>
              <a:buFontTx/>
              <a:buChar char="-"/>
            </a:pPr>
            <a:r>
              <a:rPr lang="en-US" sz="2000" i="1" dirty="0" smtClean="0">
                <a:solidFill>
                  <a:schemeClr val="tx2"/>
                </a:solidFill>
                <a:effectLst>
                  <a:outerShdw blurRad="38100" dist="38100" dir="2700000" algn="tl">
                    <a:srgbClr val="000000">
                      <a:alpha val="43137"/>
                    </a:srgbClr>
                  </a:outerShdw>
                </a:effectLst>
              </a:rPr>
              <a:t> Dr. Jay </a:t>
            </a:r>
            <a:r>
              <a:rPr lang="en-US" sz="2000" i="1" dirty="0" err="1" smtClean="0">
                <a:solidFill>
                  <a:schemeClr val="tx2"/>
                </a:solidFill>
                <a:effectLst>
                  <a:outerShdw blurRad="38100" dist="38100" dir="2700000" algn="tl">
                    <a:srgbClr val="000000">
                      <a:alpha val="43137"/>
                    </a:srgbClr>
                  </a:outerShdw>
                </a:effectLst>
              </a:rPr>
              <a:t>Bagga</a:t>
            </a:r>
            <a:r>
              <a:rPr lang="en-US" sz="2000" i="1" dirty="0" smtClean="0">
                <a:solidFill>
                  <a:schemeClr val="tx2"/>
                </a:solidFill>
                <a:effectLst>
                  <a:outerShdw blurRad="38100" dist="38100" dir="2700000" algn="tl">
                    <a:srgbClr val="000000">
                      <a:alpha val="43137"/>
                    </a:srgbClr>
                  </a:outerShdw>
                </a:effectLst>
              </a:rPr>
              <a:t>, Dr. Joe </a:t>
            </a:r>
            <a:r>
              <a:rPr lang="en-US" sz="2000" i="1" dirty="0" err="1" smtClean="0">
                <a:solidFill>
                  <a:schemeClr val="tx2"/>
                </a:solidFill>
                <a:effectLst>
                  <a:outerShdw blurRad="38100" dist="38100" dir="2700000" algn="tl">
                    <a:srgbClr val="000000">
                      <a:alpha val="43137"/>
                    </a:srgbClr>
                  </a:outerShdw>
                </a:effectLst>
              </a:rPr>
              <a:t>Losco</a:t>
            </a:r>
            <a:r>
              <a:rPr lang="en-US" sz="2000" i="1" dirty="0" smtClean="0">
                <a:solidFill>
                  <a:schemeClr val="tx2"/>
                </a:solidFill>
                <a:effectLst>
                  <a:outerShdw blurRad="38100" dist="38100" dir="2700000" algn="tl">
                    <a:srgbClr val="000000">
                      <a:alpha val="43137"/>
                    </a:srgbClr>
                  </a:outerShdw>
                </a:effectLst>
              </a:rPr>
              <a:t> Dr. Ray Scheele, </a:t>
            </a:r>
            <a:r>
              <a:rPr lang="en-US" sz="2000" i="1" dirty="0" err="1" smtClean="0">
                <a:solidFill>
                  <a:schemeClr val="tx2"/>
                </a:solidFill>
                <a:effectLst>
                  <a:outerShdw blurRad="38100" dist="38100" dir="2700000" algn="tl">
                    <a:srgbClr val="000000">
                      <a:alpha val="43137"/>
                    </a:srgbClr>
                  </a:outerShdw>
                </a:effectLst>
              </a:rPr>
              <a:t>Sujan</a:t>
            </a:r>
            <a:r>
              <a:rPr lang="en-US" sz="2000" i="1" dirty="0" smtClean="0">
                <a:solidFill>
                  <a:schemeClr val="tx2"/>
                </a:solidFill>
                <a:effectLst>
                  <a:outerShdw blurRad="38100" dist="38100" dir="2700000" algn="tl">
                    <a:srgbClr val="000000">
                      <a:alpha val="43137"/>
                    </a:srgbClr>
                  </a:outerShdw>
                </a:effectLst>
              </a:rPr>
              <a:t> </a:t>
            </a:r>
            <a:r>
              <a:rPr lang="en-US" sz="2000" i="1" dirty="0" err="1" smtClean="0">
                <a:solidFill>
                  <a:schemeClr val="tx2"/>
                </a:solidFill>
                <a:effectLst>
                  <a:outerShdw blurRad="38100" dist="38100" dir="2700000" algn="tl">
                    <a:srgbClr val="000000">
                      <a:alpha val="43137"/>
                    </a:srgbClr>
                  </a:outerShdw>
                </a:effectLst>
              </a:rPr>
              <a:t>Pradhan</a:t>
            </a:r>
            <a:r>
              <a:rPr lang="en-US" sz="2000" i="1" dirty="0" smtClean="0">
                <a:solidFill>
                  <a:schemeClr val="tx2"/>
                </a:solidFill>
                <a:effectLst>
                  <a:outerShdw blurRad="38100" dist="38100" dir="2700000" algn="tl">
                    <a:srgbClr val="000000">
                      <a:alpha val="43137"/>
                    </a:srgbClr>
                  </a:outerShdw>
                </a:effectLst>
              </a:rPr>
              <a:t>, MS, Indiana</a:t>
            </a:r>
          </a:p>
          <a:p>
            <a:pPr>
              <a:buFontTx/>
              <a:buChar char="-"/>
            </a:pPr>
            <a:r>
              <a:rPr lang="en-US" sz="2000" i="1" dirty="0" smtClean="0">
                <a:solidFill>
                  <a:schemeClr val="tx2"/>
                </a:solidFill>
                <a:effectLst>
                  <a:outerShdw blurRad="38100" dist="38100" dir="2700000" algn="tl">
                    <a:srgbClr val="000000">
                      <a:alpha val="43137"/>
                    </a:srgbClr>
                  </a:outerShdw>
                </a:effectLst>
              </a:rPr>
              <a:t>2014</a:t>
            </a:r>
          </a:p>
          <a:p>
            <a:endParaRPr lang="en-US" sz="2800" dirty="0">
              <a:solidFill>
                <a:schemeClr val="tx2"/>
              </a:solidFill>
              <a:effectLst>
                <a:outerShdw blurRad="38100" dist="38100" dir="2700000" algn="tl">
                  <a:srgbClr val="000000">
                    <a:alpha val="43137"/>
                  </a:srgbClr>
                </a:outerShdw>
              </a:effectLst>
            </a:endParaRPr>
          </a:p>
        </p:txBody>
      </p:sp>
      <p:sp>
        <p:nvSpPr>
          <p:cNvPr id="7" name="TextBox 6"/>
          <p:cNvSpPr txBox="1"/>
          <p:nvPr/>
        </p:nvSpPr>
        <p:spPr>
          <a:xfrm>
            <a:off x="4800600" y="2362200"/>
            <a:ext cx="3962400" cy="2862322"/>
          </a:xfrm>
          <a:prstGeom prst="rect">
            <a:avLst/>
          </a:prstGeom>
          <a:noFill/>
        </p:spPr>
        <p:txBody>
          <a:bodyPr wrap="square" rtlCol="0">
            <a:spAutoFit/>
          </a:bodyPr>
          <a:lstStyle/>
          <a:p>
            <a:r>
              <a:rPr lang="en-US" dirty="0" smtClean="0"/>
              <a:t>Described an issue during the 2012 General Election in Indiana county using a DRE voting system. </a:t>
            </a:r>
          </a:p>
          <a:p>
            <a:r>
              <a:rPr lang="en-US" dirty="0" smtClean="0"/>
              <a:t>Anomaly manifested in under-reporting of 3,791 walk-in absentee votes.</a:t>
            </a:r>
          </a:p>
          <a:p>
            <a:r>
              <a:rPr lang="en-US" dirty="0" smtClean="0"/>
              <a:t>Investigation, information gathering and reporting process.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dissolve">
                                      <p:cBhvr>
                                        <p:cTn id="10" dur="500"/>
                                        <p:tgtEl>
                                          <p:spTgt spid="7">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dissolve">
                                      <p:cBhvr>
                                        <p:cTn id="13"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Mini Case Studies:</a:t>
            </a:r>
            <a:endParaRPr lang="en-US" sz="3200" dirty="0"/>
          </a:p>
        </p:txBody>
      </p:sp>
      <p:cxnSp>
        <p:nvCxnSpPr>
          <p:cNvPr id="5" name="Straight Connector 4"/>
          <p:cNvCxnSpPr/>
          <p:nvPr/>
        </p:nvCxnSpPr>
        <p:spPr>
          <a:xfrm>
            <a:off x="4572000" y="1143000"/>
            <a:ext cx="0" cy="4724400"/>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304800" y="2133601"/>
            <a:ext cx="4267200" cy="2985433"/>
          </a:xfrm>
          <a:prstGeom prst="rect">
            <a:avLst/>
          </a:prstGeom>
        </p:spPr>
        <p:txBody>
          <a:bodyPr wrap="square">
            <a:spAutoFit/>
          </a:bodyPr>
          <a:lstStyle/>
          <a:p>
            <a:r>
              <a:rPr lang="en-US" sz="2800" dirty="0" smtClean="0">
                <a:solidFill>
                  <a:schemeClr val="tx2"/>
                </a:solidFill>
                <a:effectLst>
                  <a:outerShdw blurRad="38100" dist="38100" dir="2700000" algn="tl">
                    <a:srgbClr val="000000">
                      <a:alpha val="43137"/>
                    </a:srgbClr>
                  </a:outerShdw>
                </a:effectLst>
              </a:rPr>
              <a:t>“Developing Test protocols and Procedures for Testing </a:t>
            </a:r>
            <a:r>
              <a:rPr lang="en-US" sz="2800" dirty="0" err="1" smtClean="0">
                <a:solidFill>
                  <a:schemeClr val="tx2"/>
                </a:solidFill>
                <a:effectLst>
                  <a:outerShdw blurRad="38100" dist="38100" dir="2700000" algn="tl">
                    <a:srgbClr val="000000">
                      <a:alpha val="43137"/>
                    </a:srgbClr>
                  </a:outerShdw>
                </a:effectLst>
              </a:rPr>
              <a:t>Modeming</a:t>
            </a:r>
            <a:r>
              <a:rPr lang="en-US" sz="2800" dirty="0" smtClean="0">
                <a:solidFill>
                  <a:schemeClr val="tx2"/>
                </a:solidFill>
                <a:effectLst>
                  <a:outerShdw blurRad="38100" dist="38100" dir="2700000" algn="tl">
                    <a:srgbClr val="000000">
                      <a:alpha val="43137"/>
                    </a:srgbClr>
                  </a:outerShdw>
                </a:effectLst>
              </a:rPr>
              <a:t> Technology” – </a:t>
            </a:r>
            <a:r>
              <a:rPr lang="en-US" sz="2000" i="1" dirty="0" smtClean="0">
                <a:solidFill>
                  <a:schemeClr val="tx2"/>
                </a:solidFill>
                <a:effectLst>
                  <a:outerShdw blurRad="38100" dist="38100" dir="2700000" algn="tl">
                    <a:srgbClr val="000000">
                      <a:alpha val="43137"/>
                    </a:srgbClr>
                  </a:outerShdw>
                </a:effectLst>
              </a:rPr>
              <a:t>Sherri Ann Charleston, Wisconsin  - 2013</a:t>
            </a:r>
          </a:p>
          <a:p>
            <a:endParaRPr lang="en-US" sz="2800" dirty="0">
              <a:solidFill>
                <a:schemeClr val="tx2"/>
              </a:solidFill>
              <a:effectLst>
                <a:outerShdw blurRad="38100" dist="38100" dir="2700000" algn="tl">
                  <a:srgbClr val="000000">
                    <a:alpha val="43137"/>
                  </a:srgbClr>
                </a:outerShdw>
              </a:effectLst>
            </a:endParaRPr>
          </a:p>
        </p:txBody>
      </p:sp>
      <p:sp>
        <p:nvSpPr>
          <p:cNvPr id="6" name="TextBox 5"/>
          <p:cNvSpPr txBox="1"/>
          <p:nvPr/>
        </p:nvSpPr>
        <p:spPr>
          <a:xfrm>
            <a:off x="4800600" y="838200"/>
            <a:ext cx="3886200" cy="5539978"/>
          </a:xfrm>
          <a:prstGeom prst="rect">
            <a:avLst/>
          </a:prstGeom>
          <a:noFill/>
        </p:spPr>
        <p:txBody>
          <a:bodyPr wrap="square" rtlCol="0">
            <a:spAutoFit/>
          </a:bodyPr>
          <a:lstStyle/>
          <a:p>
            <a:r>
              <a:rPr lang="en-US" dirty="0" smtClean="0"/>
              <a:t>Wisconsin Government Accountability Board project to evaluate whether certain modem technology can be approved for use with voting equipment in Wisconsin. Staff developed “</a:t>
            </a:r>
            <a:r>
              <a:rPr lang="en-US" sz="1600" i="1" dirty="0" smtClean="0"/>
              <a:t>Voting System Standards, Testing Protocols and Procedures Pertaining to the Use of Communication Devices in Wisconsin</a:t>
            </a:r>
            <a:r>
              <a:rPr lang="en-US" sz="1600" dirty="0" smtClean="0"/>
              <a:t>.” </a:t>
            </a:r>
          </a:p>
          <a:p>
            <a:r>
              <a:rPr lang="en-US" dirty="0" smtClean="0"/>
              <a:t>Issues noted included analog vs. VOIP technology. </a:t>
            </a:r>
          </a:p>
          <a:p>
            <a:r>
              <a:rPr lang="en-US" dirty="0" smtClean="0"/>
              <a:t>Election Day security protocols clarified that </a:t>
            </a:r>
            <a:r>
              <a:rPr lang="en-US" dirty="0" err="1" smtClean="0"/>
              <a:t>modeming</a:t>
            </a:r>
            <a:r>
              <a:rPr lang="en-US" dirty="0" smtClean="0"/>
              <a:t> shall only be used for the transmission of unofficial results. Staff also recommended Board adopt post-election equipment audits during the initial period of use.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dissolve">
                                      <p:cBhvr>
                                        <p:cTn id="10" dur="500"/>
                                        <p:tgtEl>
                                          <p:spTgt spid="6">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dissolve">
                                      <p:cBhvr>
                                        <p:cTn id="13"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Mini Case Studies:</a:t>
            </a:r>
            <a:endParaRPr lang="en-US" sz="3200" dirty="0"/>
          </a:p>
        </p:txBody>
      </p:sp>
      <p:cxnSp>
        <p:nvCxnSpPr>
          <p:cNvPr id="5" name="Straight Connector 4"/>
          <p:cNvCxnSpPr/>
          <p:nvPr/>
        </p:nvCxnSpPr>
        <p:spPr>
          <a:xfrm>
            <a:off x="4572000" y="1143000"/>
            <a:ext cx="0" cy="4724400"/>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381000" y="2362201"/>
            <a:ext cx="4114800" cy="2985433"/>
          </a:xfrm>
          <a:prstGeom prst="rect">
            <a:avLst/>
          </a:prstGeom>
        </p:spPr>
        <p:txBody>
          <a:bodyPr wrap="square">
            <a:spAutoFit/>
          </a:bodyPr>
          <a:lstStyle/>
          <a:p>
            <a:r>
              <a:rPr lang="en-US" sz="2800" dirty="0" smtClean="0">
                <a:solidFill>
                  <a:schemeClr val="tx2"/>
                </a:solidFill>
                <a:effectLst>
                  <a:outerShdw blurRad="38100" dist="38100" dir="2700000" algn="tl">
                    <a:srgbClr val="000000">
                      <a:alpha val="43137"/>
                    </a:srgbClr>
                  </a:outerShdw>
                </a:effectLst>
              </a:rPr>
              <a:t>“Challenges in Implementing Vote Centers with Current Voting Equipment”</a:t>
            </a:r>
          </a:p>
          <a:p>
            <a:r>
              <a:rPr lang="en-US" sz="2800" dirty="0" smtClean="0">
                <a:solidFill>
                  <a:schemeClr val="tx2"/>
                </a:solidFill>
                <a:effectLst>
                  <a:outerShdw blurRad="38100" dist="38100" dir="2700000" algn="tl">
                    <a:srgbClr val="000000">
                      <a:alpha val="43137"/>
                    </a:srgbClr>
                  </a:outerShdw>
                </a:effectLst>
              </a:rPr>
              <a:t>- </a:t>
            </a:r>
            <a:r>
              <a:rPr lang="en-US" sz="2000" i="1" dirty="0" smtClean="0">
                <a:solidFill>
                  <a:schemeClr val="tx2"/>
                </a:solidFill>
                <a:effectLst>
                  <a:outerShdw blurRad="38100" dist="38100" dir="2700000" algn="tl">
                    <a:srgbClr val="000000">
                      <a:alpha val="43137"/>
                    </a:srgbClr>
                  </a:outerShdw>
                </a:effectLst>
              </a:rPr>
              <a:t>Erik Reichstein , Arizona 2012</a:t>
            </a:r>
          </a:p>
          <a:p>
            <a:endParaRPr lang="en-US" sz="2800" dirty="0">
              <a:solidFill>
                <a:schemeClr val="tx2"/>
              </a:solidFill>
              <a:effectLst>
                <a:outerShdw blurRad="38100" dist="38100" dir="2700000" algn="tl">
                  <a:srgbClr val="000000">
                    <a:alpha val="43137"/>
                  </a:srgbClr>
                </a:outerShdw>
              </a:effectLst>
            </a:endParaRPr>
          </a:p>
        </p:txBody>
      </p:sp>
      <p:sp>
        <p:nvSpPr>
          <p:cNvPr id="7" name="TextBox 6"/>
          <p:cNvSpPr txBox="1"/>
          <p:nvPr/>
        </p:nvSpPr>
        <p:spPr>
          <a:xfrm>
            <a:off x="4800600" y="2362200"/>
            <a:ext cx="3810000" cy="2862322"/>
          </a:xfrm>
          <a:prstGeom prst="rect">
            <a:avLst/>
          </a:prstGeom>
          <a:noFill/>
        </p:spPr>
        <p:txBody>
          <a:bodyPr wrap="square" rtlCol="0">
            <a:spAutoFit/>
          </a:bodyPr>
          <a:lstStyle/>
          <a:p>
            <a:r>
              <a:rPr lang="en-US" dirty="0" smtClean="0"/>
              <a:t>Described the need to add supporting technology such as </a:t>
            </a:r>
            <a:r>
              <a:rPr lang="en-US" dirty="0" err="1" smtClean="0"/>
              <a:t>epollbooks</a:t>
            </a:r>
            <a:r>
              <a:rPr lang="en-US" dirty="0" smtClean="0"/>
              <a:t> and BOD printers as well as finding equipment that is certified, cost effective, adaptable and easy to use. Challenges noted were dramatic start-up costs and logistics in large counties (6,600 ballot styles)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1"/>
            <a:ext cx="8229600" cy="4525963"/>
          </a:xfrm>
        </p:spPr>
        <p:txBody>
          <a:bodyPr>
            <a:normAutofit/>
          </a:bodyPr>
          <a:lstStyle/>
          <a:p>
            <a:r>
              <a:rPr lang="en-US" sz="2400" dirty="0" smtClean="0">
                <a:solidFill>
                  <a:schemeClr val="tx2"/>
                </a:solidFill>
              </a:rPr>
              <a:t>Testing and certification is no longer a periodic and episodic function related to the purchase of an vote tabulation system.</a:t>
            </a:r>
          </a:p>
          <a:p>
            <a:r>
              <a:rPr lang="en-US" sz="2400" dirty="0" smtClean="0">
                <a:solidFill>
                  <a:schemeClr val="tx2"/>
                </a:solidFill>
              </a:rPr>
              <a:t>Effective programs must be persistent and consistent,  spanning administrations and developing effective internal process and institutional memory. </a:t>
            </a:r>
          </a:p>
          <a:p>
            <a:r>
              <a:rPr lang="en-US" sz="2400" dirty="0" smtClean="0">
                <a:solidFill>
                  <a:schemeClr val="tx2"/>
                </a:solidFill>
              </a:rPr>
              <a:t> Proliferation and expansion of your election systems require dedicated and qualified teams.</a:t>
            </a:r>
            <a:endParaRPr lang="en-US" sz="2400" dirty="0">
              <a:solidFill>
                <a:schemeClr val="tx2"/>
              </a:solidFill>
            </a:endParaRPr>
          </a:p>
        </p:txBody>
      </p:sp>
      <p:sp>
        <p:nvSpPr>
          <p:cNvPr id="3" name="Title 2"/>
          <p:cNvSpPr>
            <a:spLocks noGrp="1"/>
          </p:cNvSpPr>
          <p:nvPr>
            <p:ph type="title"/>
          </p:nvPr>
        </p:nvSpPr>
        <p:spPr/>
        <p:txBody>
          <a:bodyPr>
            <a:normAutofit/>
          </a:bodyPr>
          <a:lstStyle/>
          <a:p>
            <a:r>
              <a:rPr lang="en-US" sz="3200" dirty="0" smtClean="0"/>
              <a:t>Why is the Conference Important?</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ssolv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i="1" dirty="0" smtClean="0">
                <a:solidFill>
                  <a:schemeClr val="tx2"/>
                </a:solidFill>
              </a:rPr>
              <a:t>Everyone</a:t>
            </a:r>
            <a:r>
              <a:rPr lang="en-US" sz="2400" dirty="0" smtClean="0">
                <a:solidFill>
                  <a:schemeClr val="tx2"/>
                </a:solidFill>
              </a:rPr>
              <a:t> is involved. Only 1</a:t>
            </a:r>
            <a:r>
              <a:rPr lang="en-US" sz="2400" baseline="30000" dirty="0" smtClean="0">
                <a:solidFill>
                  <a:schemeClr val="tx2"/>
                </a:solidFill>
              </a:rPr>
              <a:t>st</a:t>
            </a:r>
            <a:r>
              <a:rPr lang="en-US" sz="2400" dirty="0" smtClean="0">
                <a:solidFill>
                  <a:schemeClr val="tx2"/>
                </a:solidFill>
              </a:rPr>
              <a:t> time attendees exempt from making presentations.</a:t>
            </a:r>
          </a:p>
          <a:p>
            <a:r>
              <a:rPr lang="en-US" sz="2400" dirty="0" smtClean="0">
                <a:solidFill>
                  <a:schemeClr val="tx2"/>
                </a:solidFill>
              </a:rPr>
              <a:t>State certification staff see that their work product informs work in other jurisdictions and may have a nationwide impact. </a:t>
            </a:r>
          </a:p>
          <a:p>
            <a:r>
              <a:rPr lang="en-US" sz="2400" dirty="0" smtClean="0">
                <a:solidFill>
                  <a:schemeClr val="tx2"/>
                </a:solidFill>
              </a:rPr>
              <a:t>Allows local jurisdictions to leverage State certification representatives as additional resources on an ongoing basis.</a:t>
            </a:r>
          </a:p>
          <a:p>
            <a:r>
              <a:rPr lang="en-US" sz="2400" dirty="0" smtClean="0">
                <a:solidFill>
                  <a:schemeClr val="tx2"/>
                </a:solidFill>
              </a:rPr>
              <a:t>Allows EAC to assess the needs of State certification efforts and how we can better serve jurisdictions around the country.</a:t>
            </a:r>
            <a:endParaRPr lang="en-US" sz="2400" dirty="0">
              <a:solidFill>
                <a:schemeClr val="tx2"/>
              </a:solidFill>
            </a:endParaRPr>
          </a:p>
        </p:txBody>
      </p:sp>
      <p:sp>
        <p:nvSpPr>
          <p:cNvPr id="3" name="Title 2"/>
          <p:cNvSpPr>
            <a:spLocks noGrp="1"/>
          </p:cNvSpPr>
          <p:nvPr>
            <p:ph type="title"/>
          </p:nvPr>
        </p:nvSpPr>
        <p:spPr/>
        <p:txBody>
          <a:bodyPr>
            <a:normAutofit/>
          </a:bodyPr>
          <a:lstStyle/>
          <a:p>
            <a:r>
              <a:rPr lang="en-US" sz="3200" dirty="0" smtClean="0"/>
              <a:t>Why is the Conference Important?</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ssolv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dissolv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dirty="0" smtClean="0"/>
              <a:t>This Conference represents </a:t>
            </a:r>
            <a:r>
              <a:rPr lang="en-US" sz="2800" i="1" dirty="0" smtClean="0">
                <a:solidFill>
                  <a:schemeClr val="accent1"/>
                </a:solidFill>
              </a:rPr>
              <a:t>real </a:t>
            </a:r>
            <a:r>
              <a:rPr lang="en-US" sz="2800" dirty="0" smtClean="0"/>
              <a:t>Federal and State cooperation since 2011…..</a:t>
            </a:r>
            <a:endParaRPr lang="en-US" sz="2800" dirty="0"/>
          </a:p>
        </p:txBody>
      </p:sp>
      <p:sp>
        <p:nvSpPr>
          <p:cNvPr id="5" name="Rectangle 4"/>
          <p:cNvSpPr/>
          <p:nvPr/>
        </p:nvSpPr>
        <p:spPr>
          <a:xfrm>
            <a:off x="5029200" y="5791200"/>
            <a:ext cx="2667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descr="6a724f99e768eaa913b32c4a0072f426.jpg"/>
          <p:cNvPicPr>
            <a:picLocks noGrp="1" noChangeAspect="1"/>
          </p:cNvPicPr>
          <p:nvPr>
            <p:ph idx="1"/>
          </p:nvPr>
        </p:nvPicPr>
        <p:blipFill>
          <a:blip r:embed="rId2" cstate="print"/>
          <a:stretch>
            <a:fillRect/>
          </a:stretch>
        </p:blipFill>
        <p:spPr>
          <a:xfrm>
            <a:off x="2514600" y="1447800"/>
            <a:ext cx="4525962" cy="4525963"/>
          </a:xfrm>
        </p:spPr>
      </p:pic>
      <p:sp>
        <p:nvSpPr>
          <p:cNvPr id="6" name="TextBox 5"/>
          <p:cNvSpPr txBox="1"/>
          <p:nvPr/>
        </p:nvSpPr>
        <p:spPr>
          <a:xfrm>
            <a:off x="1219200" y="5867402"/>
            <a:ext cx="7086600" cy="646331"/>
          </a:xfrm>
          <a:prstGeom prst="rect">
            <a:avLst/>
          </a:prstGeom>
          <a:noFill/>
        </p:spPr>
        <p:txBody>
          <a:bodyPr wrap="square" rtlCol="0">
            <a:spAutoFit/>
          </a:bodyPr>
          <a:lstStyle/>
          <a:p>
            <a:pPr algn="ctr"/>
            <a:r>
              <a:rPr lang="en-US" dirty="0" smtClean="0">
                <a:hlinkClick r:id="rId3"/>
              </a:rPr>
              <a:t>mking@kennesaw.edu</a:t>
            </a:r>
            <a:r>
              <a:rPr lang="en-US" dirty="0" smtClean="0"/>
              <a:t> / </a:t>
            </a:r>
            <a:r>
              <a:rPr lang="en-US" dirty="0" smtClean="0">
                <a:hlinkClick r:id="rId4"/>
              </a:rPr>
              <a:t>bhancock@eac.gov</a:t>
            </a:r>
            <a:endParaRPr lang="en-US" dirty="0" smtClean="0"/>
          </a:p>
          <a:p>
            <a:pPr algn="ct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828801"/>
            <a:ext cx="8229600" cy="4525963"/>
          </a:xfrm>
        </p:spPr>
        <p:txBody>
          <a:bodyPr/>
          <a:lstStyle/>
          <a:p>
            <a:r>
              <a:rPr lang="en-US" dirty="0" smtClean="0">
                <a:solidFill>
                  <a:schemeClr val="tx2"/>
                </a:solidFill>
              </a:rPr>
              <a:t>Federal testing of voting systems provides a detailed, but intentionally narrow scope</a:t>
            </a:r>
          </a:p>
          <a:p>
            <a:r>
              <a:rPr lang="en-US" dirty="0" smtClean="0">
                <a:solidFill>
                  <a:schemeClr val="tx2"/>
                </a:solidFill>
              </a:rPr>
              <a:t>States recognize the need to provide infrastructure to support state-centric testing</a:t>
            </a:r>
            <a:endParaRPr lang="en-US" dirty="0" smtClean="0">
              <a:solidFill>
                <a:schemeClr val="tx2"/>
              </a:solidFill>
            </a:endParaRPr>
          </a:p>
          <a:p>
            <a:r>
              <a:rPr lang="en-US" dirty="0" smtClean="0">
                <a:solidFill>
                  <a:schemeClr val="tx2"/>
                </a:solidFill>
              </a:rPr>
              <a:t>There is no formal training and/or certification for the knowledge and skills required to test voting and election systems</a:t>
            </a:r>
          </a:p>
          <a:p>
            <a:r>
              <a:rPr lang="en-US" dirty="0" smtClean="0">
                <a:solidFill>
                  <a:schemeClr val="tx2"/>
                </a:solidFill>
              </a:rPr>
              <a:t>The terrain is constantly changing</a:t>
            </a:r>
          </a:p>
          <a:p>
            <a:endParaRPr lang="en-US" dirty="0"/>
          </a:p>
        </p:txBody>
      </p:sp>
      <p:sp>
        <p:nvSpPr>
          <p:cNvPr id="3" name="Title 2"/>
          <p:cNvSpPr>
            <a:spLocks noGrp="1"/>
          </p:cNvSpPr>
          <p:nvPr>
            <p:ph type="title"/>
          </p:nvPr>
        </p:nvSpPr>
        <p:spPr/>
        <p:txBody>
          <a:bodyPr>
            <a:normAutofit/>
          </a:bodyPr>
          <a:lstStyle/>
          <a:p>
            <a:pPr algn="ctr"/>
            <a:r>
              <a:rPr lang="en-US" sz="3200" dirty="0" smtClean="0"/>
              <a:t>The Issue:</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ssolv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dissolv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05200" y="2362200"/>
            <a:ext cx="1981200" cy="142874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EBC11"/>
              </a:solidFill>
            </a:endParaRPr>
          </a:p>
        </p:txBody>
      </p:sp>
      <p:sp>
        <p:nvSpPr>
          <p:cNvPr id="6" name="Rectangle 5"/>
          <p:cNvSpPr/>
          <p:nvPr/>
        </p:nvSpPr>
        <p:spPr>
          <a:xfrm>
            <a:off x="6934200" y="5105400"/>
            <a:ext cx="1371600"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EBC11"/>
              </a:solidFill>
            </a:endParaRPr>
          </a:p>
        </p:txBody>
      </p:sp>
      <p:sp>
        <p:nvSpPr>
          <p:cNvPr id="7" name="Rectangle 6"/>
          <p:cNvSpPr/>
          <p:nvPr/>
        </p:nvSpPr>
        <p:spPr>
          <a:xfrm>
            <a:off x="3935522" y="1022866"/>
            <a:ext cx="1169878" cy="46166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EBC11"/>
              </a:solidFill>
            </a:endParaRPr>
          </a:p>
        </p:txBody>
      </p:sp>
      <p:sp>
        <p:nvSpPr>
          <p:cNvPr id="8" name="Rectangle 7"/>
          <p:cNvSpPr/>
          <p:nvPr/>
        </p:nvSpPr>
        <p:spPr>
          <a:xfrm>
            <a:off x="1894716" y="1210617"/>
            <a:ext cx="160020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EBC11"/>
              </a:solidFill>
            </a:endParaRPr>
          </a:p>
        </p:txBody>
      </p:sp>
      <p:sp>
        <p:nvSpPr>
          <p:cNvPr id="9" name="Rectangle 8"/>
          <p:cNvSpPr/>
          <p:nvPr/>
        </p:nvSpPr>
        <p:spPr>
          <a:xfrm>
            <a:off x="1948134" y="2313919"/>
            <a:ext cx="1176067" cy="838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EBC11"/>
              </a:solidFill>
            </a:endParaRPr>
          </a:p>
        </p:txBody>
      </p:sp>
      <p:sp>
        <p:nvSpPr>
          <p:cNvPr id="10" name="Rectangle 9"/>
          <p:cNvSpPr/>
          <p:nvPr/>
        </p:nvSpPr>
        <p:spPr>
          <a:xfrm>
            <a:off x="2722756" y="5604660"/>
            <a:ext cx="160020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EBC11"/>
                </a:solidFill>
              </a:rPr>
              <a:t>+-</a:t>
            </a:r>
          </a:p>
        </p:txBody>
      </p:sp>
      <p:sp>
        <p:nvSpPr>
          <p:cNvPr id="11" name="Rectangle 10"/>
          <p:cNvSpPr/>
          <p:nvPr/>
        </p:nvSpPr>
        <p:spPr>
          <a:xfrm>
            <a:off x="1122556" y="4343400"/>
            <a:ext cx="1544444"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EBC11"/>
              </a:solidFill>
            </a:endParaRPr>
          </a:p>
        </p:txBody>
      </p:sp>
      <p:sp>
        <p:nvSpPr>
          <p:cNvPr id="12" name="Rectangle 11"/>
          <p:cNvSpPr/>
          <p:nvPr/>
        </p:nvSpPr>
        <p:spPr>
          <a:xfrm>
            <a:off x="6855758" y="4050507"/>
            <a:ext cx="160020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EBC11"/>
              </a:solidFill>
            </a:endParaRPr>
          </a:p>
        </p:txBody>
      </p:sp>
      <p:sp>
        <p:nvSpPr>
          <p:cNvPr id="13" name="Rectangle 12"/>
          <p:cNvSpPr/>
          <p:nvPr/>
        </p:nvSpPr>
        <p:spPr>
          <a:xfrm>
            <a:off x="6781800" y="2209800"/>
            <a:ext cx="190500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EBC11"/>
              </a:solidFill>
            </a:endParaRPr>
          </a:p>
        </p:txBody>
      </p:sp>
      <p:sp>
        <p:nvSpPr>
          <p:cNvPr id="14" name="Rectangle 13"/>
          <p:cNvSpPr/>
          <p:nvPr/>
        </p:nvSpPr>
        <p:spPr>
          <a:xfrm>
            <a:off x="7114046" y="978895"/>
            <a:ext cx="1115554" cy="79857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EBC11"/>
              </a:solidFill>
            </a:endParaRPr>
          </a:p>
        </p:txBody>
      </p:sp>
      <p:sp>
        <p:nvSpPr>
          <p:cNvPr id="15" name="TextBox 14"/>
          <p:cNvSpPr txBox="1"/>
          <p:nvPr/>
        </p:nvSpPr>
        <p:spPr>
          <a:xfrm>
            <a:off x="3610688" y="2802523"/>
            <a:ext cx="1731426" cy="338554"/>
          </a:xfrm>
          <a:prstGeom prst="rect">
            <a:avLst/>
          </a:prstGeom>
          <a:noFill/>
        </p:spPr>
        <p:txBody>
          <a:bodyPr wrap="square" rtlCol="0">
            <a:spAutoFit/>
          </a:bodyPr>
          <a:lstStyle/>
          <a:p>
            <a:pPr algn="ctr"/>
            <a:r>
              <a:rPr lang="en-US" sz="1600" dirty="0">
                <a:solidFill>
                  <a:srgbClr val="000000"/>
                </a:solidFill>
              </a:rPr>
              <a:t>Voting System</a:t>
            </a:r>
          </a:p>
        </p:txBody>
      </p:sp>
      <p:sp>
        <p:nvSpPr>
          <p:cNvPr id="16" name="Rectangle 15"/>
          <p:cNvSpPr/>
          <p:nvPr/>
        </p:nvSpPr>
        <p:spPr>
          <a:xfrm>
            <a:off x="4876800" y="4331732"/>
            <a:ext cx="99060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EBC11"/>
              </a:solidFill>
            </a:endParaRPr>
          </a:p>
        </p:txBody>
      </p:sp>
      <p:sp>
        <p:nvSpPr>
          <p:cNvPr id="17" name="TextBox 16"/>
          <p:cNvSpPr txBox="1"/>
          <p:nvPr/>
        </p:nvSpPr>
        <p:spPr>
          <a:xfrm>
            <a:off x="4953000" y="4528250"/>
            <a:ext cx="838200" cy="646331"/>
          </a:xfrm>
          <a:prstGeom prst="rect">
            <a:avLst/>
          </a:prstGeom>
          <a:noFill/>
        </p:spPr>
        <p:txBody>
          <a:bodyPr wrap="square" rtlCol="0">
            <a:spAutoFit/>
          </a:bodyPr>
          <a:lstStyle/>
          <a:p>
            <a:pPr algn="ctr"/>
            <a:r>
              <a:rPr lang="en-US" sz="1200" dirty="0">
                <a:solidFill>
                  <a:srgbClr val="000000"/>
                </a:solidFill>
              </a:rPr>
              <a:t>Ballot Marking System</a:t>
            </a:r>
          </a:p>
        </p:txBody>
      </p:sp>
      <p:sp>
        <p:nvSpPr>
          <p:cNvPr id="18" name="TextBox 17"/>
          <p:cNvSpPr txBox="1"/>
          <p:nvPr/>
        </p:nvSpPr>
        <p:spPr>
          <a:xfrm>
            <a:off x="7010400" y="5181601"/>
            <a:ext cx="1447800" cy="461665"/>
          </a:xfrm>
          <a:prstGeom prst="rect">
            <a:avLst/>
          </a:prstGeom>
          <a:noFill/>
        </p:spPr>
        <p:txBody>
          <a:bodyPr wrap="square" rtlCol="0">
            <a:spAutoFit/>
          </a:bodyPr>
          <a:lstStyle/>
          <a:p>
            <a:r>
              <a:rPr lang="en-US" sz="1200" dirty="0">
                <a:solidFill>
                  <a:srgbClr val="000000"/>
                </a:solidFill>
              </a:rPr>
              <a:t>Administrative Reports</a:t>
            </a:r>
          </a:p>
        </p:txBody>
      </p:sp>
      <p:sp>
        <p:nvSpPr>
          <p:cNvPr id="19" name="TextBox 18"/>
          <p:cNvSpPr txBox="1"/>
          <p:nvPr/>
        </p:nvSpPr>
        <p:spPr>
          <a:xfrm>
            <a:off x="7010400" y="4061936"/>
            <a:ext cx="1447800" cy="738664"/>
          </a:xfrm>
          <a:prstGeom prst="rect">
            <a:avLst/>
          </a:prstGeom>
          <a:noFill/>
        </p:spPr>
        <p:txBody>
          <a:bodyPr wrap="square" rtlCol="0">
            <a:spAutoFit/>
          </a:bodyPr>
          <a:lstStyle/>
          <a:p>
            <a:r>
              <a:rPr lang="en-US" sz="1400" dirty="0">
                <a:solidFill>
                  <a:srgbClr val="000000"/>
                </a:solidFill>
              </a:rPr>
              <a:t>Statewide</a:t>
            </a:r>
          </a:p>
          <a:p>
            <a:r>
              <a:rPr lang="en-US" sz="1400" dirty="0">
                <a:solidFill>
                  <a:srgbClr val="000000"/>
                </a:solidFill>
              </a:rPr>
              <a:t>Election Night Reporting</a:t>
            </a:r>
          </a:p>
        </p:txBody>
      </p:sp>
      <p:sp>
        <p:nvSpPr>
          <p:cNvPr id="20" name="TextBox 19"/>
          <p:cNvSpPr txBox="1"/>
          <p:nvPr/>
        </p:nvSpPr>
        <p:spPr>
          <a:xfrm>
            <a:off x="6934200" y="2438400"/>
            <a:ext cx="1600200" cy="369332"/>
          </a:xfrm>
          <a:prstGeom prst="rect">
            <a:avLst/>
          </a:prstGeom>
          <a:noFill/>
        </p:spPr>
        <p:txBody>
          <a:bodyPr wrap="square" rtlCol="0">
            <a:spAutoFit/>
          </a:bodyPr>
          <a:lstStyle/>
          <a:p>
            <a:r>
              <a:rPr lang="en-US" dirty="0">
                <a:solidFill>
                  <a:srgbClr val="000000"/>
                </a:solidFill>
              </a:rPr>
              <a:t>E-pollbooks</a:t>
            </a:r>
          </a:p>
        </p:txBody>
      </p:sp>
      <p:sp>
        <p:nvSpPr>
          <p:cNvPr id="21" name="TextBox 20"/>
          <p:cNvSpPr txBox="1"/>
          <p:nvPr/>
        </p:nvSpPr>
        <p:spPr>
          <a:xfrm>
            <a:off x="7010400" y="1038807"/>
            <a:ext cx="1295400" cy="738664"/>
          </a:xfrm>
          <a:prstGeom prst="rect">
            <a:avLst/>
          </a:prstGeom>
          <a:noFill/>
        </p:spPr>
        <p:txBody>
          <a:bodyPr wrap="square" rtlCol="0">
            <a:spAutoFit/>
          </a:bodyPr>
          <a:lstStyle/>
          <a:p>
            <a:pPr algn="ctr"/>
            <a:r>
              <a:rPr lang="en-US" sz="1400" dirty="0">
                <a:solidFill>
                  <a:srgbClr val="000000"/>
                </a:solidFill>
              </a:rPr>
              <a:t>Candidate Qualifying System</a:t>
            </a:r>
          </a:p>
        </p:txBody>
      </p:sp>
      <p:sp>
        <p:nvSpPr>
          <p:cNvPr id="22" name="TextBox 21"/>
          <p:cNvSpPr txBox="1"/>
          <p:nvPr/>
        </p:nvSpPr>
        <p:spPr>
          <a:xfrm>
            <a:off x="1981200" y="1439217"/>
            <a:ext cx="1361316" cy="369332"/>
          </a:xfrm>
          <a:prstGeom prst="rect">
            <a:avLst/>
          </a:prstGeom>
          <a:noFill/>
        </p:spPr>
        <p:txBody>
          <a:bodyPr wrap="square" rtlCol="0">
            <a:spAutoFit/>
          </a:bodyPr>
          <a:lstStyle/>
          <a:p>
            <a:r>
              <a:rPr lang="en-US" dirty="0">
                <a:solidFill>
                  <a:srgbClr val="000000"/>
                </a:solidFill>
              </a:rPr>
              <a:t>VR System</a:t>
            </a:r>
          </a:p>
        </p:txBody>
      </p:sp>
      <p:sp>
        <p:nvSpPr>
          <p:cNvPr id="23" name="TextBox 22"/>
          <p:cNvSpPr txBox="1"/>
          <p:nvPr/>
        </p:nvSpPr>
        <p:spPr>
          <a:xfrm>
            <a:off x="1198756" y="4419600"/>
            <a:ext cx="1544444" cy="738664"/>
          </a:xfrm>
          <a:prstGeom prst="rect">
            <a:avLst/>
          </a:prstGeom>
          <a:noFill/>
        </p:spPr>
        <p:txBody>
          <a:bodyPr wrap="square" rtlCol="0">
            <a:spAutoFit/>
          </a:bodyPr>
          <a:lstStyle/>
          <a:p>
            <a:r>
              <a:rPr lang="en-US" sz="1400" dirty="0">
                <a:solidFill>
                  <a:srgbClr val="000000"/>
                </a:solidFill>
              </a:rPr>
              <a:t>UOCAVA /</a:t>
            </a:r>
          </a:p>
          <a:p>
            <a:r>
              <a:rPr lang="en-US" sz="1400" dirty="0">
                <a:solidFill>
                  <a:srgbClr val="000000"/>
                </a:solidFill>
              </a:rPr>
              <a:t>Ballot Delivery/Return</a:t>
            </a:r>
          </a:p>
        </p:txBody>
      </p:sp>
      <p:sp>
        <p:nvSpPr>
          <p:cNvPr id="24" name="TextBox 23"/>
          <p:cNvSpPr txBox="1"/>
          <p:nvPr/>
        </p:nvSpPr>
        <p:spPr>
          <a:xfrm>
            <a:off x="2024334" y="2390121"/>
            <a:ext cx="1099867" cy="646331"/>
          </a:xfrm>
          <a:prstGeom prst="rect">
            <a:avLst/>
          </a:prstGeom>
          <a:noFill/>
        </p:spPr>
        <p:txBody>
          <a:bodyPr wrap="square" rtlCol="0">
            <a:spAutoFit/>
          </a:bodyPr>
          <a:lstStyle/>
          <a:p>
            <a:pPr algn="ctr"/>
            <a:r>
              <a:rPr lang="en-US" sz="1200" dirty="0">
                <a:solidFill>
                  <a:srgbClr val="000000"/>
                </a:solidFill>
              </a:rPr>
              <a:t>Voter  Information</a:t>
            </a:r>
          </a:p>
          <a:p>
            <a:pPr algn="ctr"/>
            <a:r>
              <a:rPr lang="en-US" sz="1200" dirty="0">
                <a:solidFill>
                  <a:srgbClr val="000000"/>
                </a:solidFill>
              </a:rPr>
              <a:t>System</a:t>
            </a:r>
          </a:p>
        </p:txBody>
      </p:sp>
      <p:sp>
        <p:nvSpPr>
          <p:cNvPr id="25" name="Rectangle 24"/>
          <p:cNvSpPr/>
          <p:nvPr/>
        </p:nvSpPr>
        <p:spPr>
          <a:xfrm>
            <a:off x="990600" y="5791200"/>
            <a:ext cx="1066800" cy="685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EBC11"/>
              </a:solidFill>
            </a:endParaRPr>
          </a:p>
        </p:txBody>
      </p:sp>
      <p:sp>
        <p:nvSpPr>
          <p:cNvPr id="26" name="TextBox 25"/>
          <p:cNvSpPr txBox="1"/>
          <p:nvPr/>
        </p:nvSpPr>
        <p:spPr>
          <a:xfrm>
            <a:off x="990600" y="5867400"/>
            <a:ext cx="1066800" cy="523220"/>
          </a:xfrm>
          <a:prstGeom prst="rect">
            <a:avLst/>
          </a:prstGeom>
          <a:noFill/>
        </p:spPr>
        <p:txBody>
          <a:bodyPr wrap="square" rtlCol="0">
            <a:spAutoFit/>
          </a:bodyPr>
          <a:lstStyle/>
          <a:p>
            <a:pPr algn="ctr"/>
            <a:r>
              <a:rPr lang="en-US" sz="1400" dirty="0">
                <a:solidFill>
                  <a:srgbClr val="000000"/>
                </a:solidFill>
              </a:rPr>
              <a:t>Ballot Printing</a:t>
            </a:r>
          </a:p>
        </p:txBody>
      </p:sp>
      <p:sp>
        <p:nvSpPr>
          <p:cNvPr id="27" name="TextBox 26"/>
          <p:cNvSpPr txBox="1"/>
          <p:nvPr/>
        </p:nvSpPr>
        <p:spPr>
          <a:xfrm>
            <a:off x="3886202" y="1066800"/>
            <a:ext cx="1219197" cy="461665"/>
          </a:xfrm>
          <a:prstGeom prst="rect">
            <a:avLst/>
          </a:prstGeom>
          <a:noFill/>
        </p:spPr>
        <p:txBody>
          <a:bodyPr wrap="square" rtlCol="0">
            <a:spAutoFit/>
          </a:bodyPr>
          <a:lstStyle/>
          <a:p>
            <a:pPr algn="ctr"/>
            <a:r>
              <a:rPr lang="en-US" sz="1200" dirty="0">
                <a:solidFill>
                  <a:srgbClr val="000000"/>
                </a:solidFill>
              </a:rPr>
              <a:t>(re)Districting</a:t>
            </a:r>
          </a:p>
          <a:p>
            <a:pPr algn="ctr"/>
            <a:r>
              <a:rPr lang="en-US" sz="1200" dirty="0">
                <a:solidFill>
                  <a:srgbClr val="000000"/>
                </a:solidFill>
              </a:rPr>
              <a:t>Systems</a:t>
            </a:r>
          </a:p>
        </p:txBody>
      </p:sp>
      <p:cxnSp>
        <p:nvCxnSpPr>
          <p:cNvPr id="28" name="Curved Connector 27"/>
          <p:cNvCxnSpPr>
            <a:stCxn id="7" idx="2"/>
            <a:endCxn id="5" idx="0"/>
          </p:cNvCxnSpPr>
          <p:nvPr/>
        </p:nvCxnSpPr>
        <p:spPr>
          <a:xfrm rot="5400000">
            <a:off x="4069297" y="1911035"/>
            <a:ext cx="877669" cy="24661"/>
          </a:xfrm>
          <a:prstGeom prst="curved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hape 28"/>
          <p:cNvCxnSpPr>
            <a:stCxn id="8" idx="3"/>
            <a:endCxn id="5" idx="0"/>
          </p:cNvCxnSpPr>
          <p:nvPr/>
        </p:nvCxnSpPr>
        <p:spPr>
          <a:xfrm>
            <a:off x="3494916" y="1667817"/>
            <a:ext cx="1000884" cy="694383"/>
          </a:xfrm>
          <a:prstGeom prst="curved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3162300" y="4545092"/>
            <a:ext cx="1066800" cy="685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EBC11"/>
              </a:solidFill>
            </a:endParaRPr>
          </a:p>
        </p:txBody>
      </p:sp>
      <p:sp>
        <p:nvSpPr>
          <p:cNvPr id="31" name="TextBox 30"/>
          <p:cNvSpPr txBox="1"/>
          <p:nvPr/>
        </p:nvSpPr>
        <p:spPr>
          <a:xfrm>
            <a:off x="3162300" y="4621292"/>
            <a:ext cx="1066800" cy="523220"/>
          </a:xfrm>
          <a:prstGeom prst="rect">
            <a:avLst/>
          </a:prstGeom>
          <a:noFill/>
        </p:spPr>
        <p:txBody>
          <a:bodyPr wrap="square" rtlCol="0">
            <a:spAutoFit/>
          </a:bodyPr>
          <a:lstStyle/>
          <a:p>
            <a:pPr algn="ctr"/>
            <a:r>
              <a:rPr lang="en-US" sz="1400" dirty="0">
                <a:solidFill>
                  <a:srgbClr val="000000"/>
                </a:solidFill>
              </a:rPr>
              <a:t>Ballot on Demand</a:t>
            </a:r>
          </a:p>
        </p:txBody>
      </p:sp>
      <p:cxnSp>
        <p:nvCxnSpPr>
          <p:cNvPr id="32" name="Curved Connector 31"/>
          <p:cNvCxnSpPr/>
          <p:nvPr/>
        </p:nvCxnSpPr>
        <p:spPr>
          <a:xfrm rot="5400000">
            <a:off x="2961516" y="2203450"/>
            <a:ext cx="152400" cy="12700"/>
          </a:xfrm>
          <a:prstGeom prst="curved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5562602" y="1705918"/>
            <a:ext cx="1066799" cy="7705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EBC11"/>
              </a:solidFill>
            </a:endParaRPr>
          </a:p>
        </p:txBody>
      </p:sp>
      <p:sp>
        <p:nvSpPr>
          <p:cNvPr id="34" name="TextBox 33"/>
          <p:cNvSpPr txBox="1"/>
          <p:nvPr/>
        </p:nvSpPr>
        <p:spPr>
          <a:xfrm>
            <a:off x="5638800" y="1866899"/>
            <a:ext cx="990600" cy="523220"/>
          </a:xfrm>
          <a:prstGeom prst="rect">
            <a:avLst/>
          </a:prstGeom>
          <a:noFill/>
        </p:spPr>
        <p:txBody>
          <a:bodyPr wrap="square" rtlCol="0">
            <a:spAutoFit/>
          </a:bodyPr>
          <a:lstStyle/>
          <a:p>
            <a:pPr algn="ctr"/>
            <a:r>
              <a:rPr lang="en-US" sz="1400" dirty="0">
                <a:solidFill>
                  <a:srgbClr val="000000"/>
                </a:solidFill>
              </a:rPr>
              <a:t>Auditing</a:t>
            </a:r>
          </a:p>
          <a:p>
            <a:pPr algn="ctr"/>
            <a:r>
              <a:rPr lang="en-US" sz="1400" dirty="0">
                <a:solidFill>
                  <a:srgbClr val="000000"/>
                </a:solidFill>
              </a:rPr>
              <a:t>Systems</a:t>
            </a:r>
          </a:p>
        </p:txBody>
      </p:sp>
      <p:cxnSp>
        <p:nvCxnSpPr>
          <p:cNvPr id="35" name="Curved Connector 171"/>
          <p:cNvCxnSpPr>
            <a:stCxn id="5" idx="0"/>
            <a:endCxn id="33" idx="1"/>
          </p:cNvCxnSpPr>
          <p:nvPr/>
        </p:nvCxnSpPr>
        <p:spPr>
          <a:xfrm rot="5400000" flipH="1" flipV="1">
            <a:off x="4893706" y="1693304"/>
            <a:ext cx="270990" cy="1066802"/>
          </a:xfrm>
          <a:prstGeom prst="curved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1738264" y="84957"/>
            <a:ext cx="5562600" cy="400110"/>
          </a:xfrm>
          <a:prstGeom prst="rect">
            <a:avLst/>
          </a:prstGeom>
          <a:noFill/>
        </p:spPr>
        <p:txBody>
          <a:bodyPr wrap="square" rtlCol="0">
            <a:spAutoFit/>
          </a:bodyPr>
          <a:lstStyle/>
          <a:p>
            <a:pPr algn="ctr"/>
            <a:r>
              <a:rPr lang="en-US" sz="2000" b="1" dirty="0">
                <a:solidFill>
                  <a:schemeClr val="tx2"/>
                </a:solidFill>
              </a:rPr>
              <a:t>Interaction of Voting and Election Systems</a:t>
            </a:r>
          </a:p>
        </p:txBody>
      </p:sp>
      <p:cxnSp>
        <p:nvCxnSpPr>
          <p:cNvPr id="37" name="Shape 36"/>
          <p:cNvCxnSpPr>
            <a:stCxn id="14" idx="1"/>
            <a:endCxn id="5" idx="0"/>
          </p:cNvCxnSpPr>
          <p:nvPr/>
        </p:nvCxnSpPr>
        <p:spPr>
          <a:xfrm rot="10800000" flipV="1">
            <a:off x="4495800" y="1378182"/>
            <a:ext cx="2618246" cy="984017"/>
          </a:xfrm>
          <a:prstGeom prst="curved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287052" y="2705100"/>
            <a:ext cx="1160749" cy="838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EBC11"/>
              </a:solidFill>
            </a:endParaRPr>
          </a:p>
        </p:txBody>
      </p:sp>
      <p:sp>
        <p:nvSpPr>
          <p:cNvPr id="39" name="TextBox 38"/>
          <p:cNvSpPr txBox="1"/>
          <p:nvPr/>
        </p:nvSpPr>
        <p:spPr>
          <a:xfrm>
            <a:off x="363252" y="2781301"/>
            <a:ext cx="1084549" cy="830997"/>
          </a:xfrm>
          <a:prstGeom prst="rect">
            <a:avLst/>
          </a:prstGeom>
          <a:noFill/>
        </p:spPr>
        <p:txBody>
          <a:bodyPr wrap="square" rtlCol="0">
            <a:spAutoFit/>
          </a:bodyPr>
          <a:lstStyle/>
          <a:p>
            <a:r>
              <a:rPr lang="en-US" sz="1200" dirty="0" err="1">
                <a:solidFill>
                  <a:srgbClr val="000000"/>
                </a:solidFill>
              </a:rPr>
              <a:t>Pollworker</a:t>
            </a:r>
            <a:r>
              <a:rPr lang="en-US" sz="1200" dirty="0">
                <a:solidFill>
                  <a:srgbClr val="000000"/>
                </a:solidFill>
              </a:rPr>
              <a:t>/</a:t>
            </a:r>
          </a:p>
          <a:p>
            <a:r>
              <a:rPr lang="en-US" sz="1200" dirty="0">
                <a:solidFill>
                  <a:srgbClr val="000000"/>
                </a:solidFill>
              </a:rPr>
              <a:t>Staff</a:t>
            </a:r>
          </a:p>
          <a:p>
            <a:r>
              <a:rPr lang="en-US" sz="1200" dirty="0">
                <a:solidFill>
                  <a:srgbClr val="000000"/>
                </a:solidFill>
              </a:rPr>
              <a:t>Training Sys.</a:t>
            </a:r>
          </a:p>
        </p:txBody>
      </p:sp>
      <p:cxnSp>
        <p:nvCxnSpPr>
          <p:cNvPr id="40" name="Shape 196"/>
          <p:cNvCxnSpPr>
            <a:endCxn id="38" idx="3"/>
          </p:cNvCxnSpPr>
          <p:nvPr/>
        </p:nvCxnSpPr>
        <p:spPr>
          <a:xfrm rot="10800000">
            <a:off x="1447802" y="3124201"/>
            <a:ext cx="2321411" cy="76228"/>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Elbow Connector 199"/>
          <p:cNvCxnSpPr>
            <a:stCxn id="61" idx="2"/>
            <a:endCxn id="6" idx="1"/>
          </p:cNvCxnSpPr>
          <p:nvPr/>
        </p:nvCxnSpPr>
        <p:spPr>
          <a:xfrm rot="16200000" flipH="1">
            <a:off x="4883171" y="3359168"/>
            <a:ext cx="1634391" cy="2467672"/>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Elbow Connector 202"/>
          <p:cNvCxnSpPr>
            <a:stCxn id="61" idx="2"/>
          </p:cNvCxnSpPr>
          <p:nvPr/>
        </p:nvCxnSpPr>
        <p:spPr>
          <a:xfrm rot="16200000" flipH="1">
            <a:off x="5424771" y="2817567"/>
            <a:ext cx="499388" cy="2415872"/>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Elbow Connector 224"/>
          <p:cNvCxnSpPr>
            <a:stCxn id="16" idx="0"/>
            <a:endCxn id="61" idx="1"/>
          </p:cNvCxnSpPr>
          <p:nvPr/>
        </p:nvCxnSpPr>
        <p:spPr>
          <a:xfrm rot="16200000" flipV="1">
            <a:off x="4025665" y="2985297"/>
            <a:ext cx="843628" cy="1849244"/>
          </a:xfrm>
          <a:prstGeom prst="bentConnector4">
            <a:avLst>
              <a:gd name="adj1" fmla="val 32948"/>
              <a:gd name="adj2" fmla="val 117386"/>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4" name="Elbow Connector 43"/>
          <p:cNvCxnSpPr>
            <a:stCxn id="5" idx="3"/>
            <a:endCxn id="13" idx="1"/>
          </p:cNvCxnSpPr>
          <p:nvPr/>
        </p:nvCxnSpPr>
        <p:spPr>
          <a:xfrm flipV="1">
            <a:off x="5486400" y="2667000"/>
            <a:ext cx="1295400" cy="409575"/>
          </a:xfrm>
          <a:prstGeom prst="bentConnector3">
            <a:avLst>
              <a:gd name="adj1" fmla="val 50000"/>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4800600" y="5562600"/>
            <a:ext cx="1524000" cy="76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EBC11"/>
              </a:solidFill>
            </a:endParaRPr>
          </a:p>
        </p:txBody>
      </p:sp>
      <p:sp>
        <p:nvSpPr>
          <p:cNvPr id="46" name="TextBox 45"/>
          <p:cNvSpPr txBox="1"/>
          <p:nvPr/>
        </p:nvSpPr>
        <p:spPr>
          <a:xfrm>
            <a:off x="4876800" y="5638802"/>
            <a:ext cx="1295400" cy="646331"/>
          </a:xfrm>
          <a:prstGeom prst="rect">
            <a:avLst/>
          </a:prstGeom>
          <a:noFill/>
        </p:spPr>
        <p:txBody>
          <a:bodyPr wrap="square" rtlCol="0">
            <a:spAutoFit/>
          </a:bodyPr>
          <a:lstStyle/>
          <a:p>
            <a:r>
              <a:rPr lang="en-US" sz="1200" dirty="0">
                <a:solidFill>
                  <a:srgbClr val="000000"/>
                </a:solidFill>
              </a:rPr>
              <a:t>Voter Authentication System</a:t>
            </a:r>
          </a:p>
        </p:txBody>
      </p:sp>
      <p:cxnSp>
        <p:nvCxnSpPr>
          <p:cNvPr id="47" name="Elbow Connector 261"/>
          <p:cNvCxnSpPr>
            <a:endCxn id="13" idx="1"/>
          </p:cNvCxnSpPr>
          <p:nvPr/>
        </p:nvCxnSpPr>
        <p:spPr>
          <a:xfrm rot="5400000" flipH="1" flipV="1">
            <a:off x="4953000" y="3733800"/>
            <a:ext cx="2895600" cy="762000"/>
          </a:xfrm>
          <a:prstGeom prst="bentConnector2">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pic>
        <p:nvPicPr>
          <p:cNvPr id="48"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393842" y="3346493"/>
            <a:ext cx="891806" cy="5234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9" name="TextBox 48"/>
          <p:cNvSpPr txBox="1"/>
          <p:nvPr/>
        </p:nvSpPr>
        <p:spPr>
          <a:xfrm>
            <a:off x="7391400" y="3352801"/>
            <a:ext cx="850106" cy="461665"/>
          </a:xfrm>
          <a:prstGeom prst="rect">
            <a:avLst/>
          </a:prstGeom>
          <a:noFill/>
        </p:spPr>
        <p:txBody>
          <a:bodyPr wrap="square" rtlCol="0">
            <a:spAutoFit/>
          </a:bodyPr>
          <a:lstStyle/>
          <a:p>
            <a:r>
              <a:rPr lang="en-US" sz="1200" dirty="0">
                <a:solidFill>
                  <a:srgbClr val="000000"/>
                </a:solidFill>
              </a:rPr>
              <a:t>Barcode </a:t>
            </a:r>
          </a:p>
          <a:p>
            <a:r>
              <a:rPr lang="en-US" sz="1200" dirty="0">
                <a:solidFill>
                  <a:srgbClr val="000000"/>
                </a:solidFill>
              </a:rPr>
              <a:t>Scanner</a:t>
            </a:r>
          </a:p>
        </p:txBody>
      </p:sp>
      <p:cxnSp>
        <p:nvCxnSpPr>
          <p:cNvPr id="50" name="Straight Arrow Connector 49"/>
          <p:cNvCxnSpPr>
            <a:stCxn id="48" idx="0"/>
            <a:endCxn id="13" idx="2"/>
          </p:cNvCxnSpPr>
          <p:nvPr/>
        </p:nvCxnSpPr>
        <p:spPr>
          <a:xfrm flipH="1" flipV="1">
            <a:off x="7734302" y="3124200"/>
            <a:ext cx="105445" cy="22229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51" name="Picture 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617495" y="5809784"/>
            <a:ext cx="1395413" cy="6334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2" name="TextBox 51"/>
          <p:cNvSpPr txBox="1"/>
          <p:nvPr/>
        </p:nvSpPr>
        <p:spPr>
          <a:xfrm>
            <a:off x="6743699" y="5924552"/>
            <a:ext cx="1143000" cy="461665"/>
          </a:xfrm>
          <a:prstGeom prst="rect">
            <a:avLst/>
          </a:prstGeom>
          <a:noFill/>
        </p:spPr>
        <p:txBody>
          <a:bodyPr wrap="square" rtlCol="0">
            <a:spAutoFit/>
          </a:bodyPr>
          <a:lstStyle/>
          <a:p>
            <a:r>
              <a:rPr lang="en-US" sz="1200" dirty="0">
                <a:solidFill>
                  <a:srgbClr val="000000"/>
                </a:solidFill>
              </a:rPr>
              <a:t>Absentee Application</a:t>
            </a:r>
          </a:p>
        </p:txBody>
      </p:sp>
      <p:pic>
        <p:nvPicPr>
          <p:cNvPr id="53" name="Picture 4"/>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52850" y="727891"/>
            <a:ext cx="1020181" cy="58994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54" name="Picture 5"/>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691268" y="3310355"/>
            <a:ext cx="1031488" cy="74015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5" name="TextBox 54"/>
          <p:cNvSpPr txBox="1"/>
          <p:nvPr/>
        </p:nvSpPr>
        <p:spPr>
          <a:xfrm>
            <a:off x="414353" y="807288"/>
            <a:ext cx="947744" cy="461665"/>
          </a:xfrm>
          <a:prstGeom prst="rect">
            <a:avLst/>
          </a:prstGeom>
          <a:noFill/>
        </p:spPr>
        <p:txBody>
          <a:bodyPr wrap="square" rtlCol="0">
            <a:spAutoFit/>
          </a:bodyPr>
          <a:lstStyle/>
          <a:p>
            <a:r>
              <a:rPr lang="en-US" sz="1200" dirty="0">
                <a:solidFill>
                  <a:srgbClr val="000000"/>
                </a:solidFill>
              </a:rPr>
              <a:t>Online VR System</a:t>
            </a:r>
          </a:p>
        </p:txBody>
      </p:sp>
      <p:sp>
        <p:nvSpPr>
          <p:cNvPr id="56" name="TextBox 55"/>
          <p:cNvSpPr txBox="1"/>
          <p:nvPr/>
        </p:nvSpPr>
        <p:spPr>
          <a:xfrm>
            <a:off x="1752600" y="3352802"/>
            <a:ext cx="1011044" cy="646331"/>
          </a:xfrm>
          <a:prstGeom prst="rect">
            <a:avLst/>
          </a:prstGeom>
          <a:noFill/>
        </p:spPr>
        <p:txBody>
          <a:bodyPr wrap="square" rtlCol="0">
            <a:spAutoFit/>
          </a:bodyPr>
          <a:lstStyle/>
          <a:p>
            <a:r>
              <a:rPr lang="en-US" sz="1200" dirty="0">
                <a:solidFill>
                  <a:srgbClr val="000000"/>
                </a:solidFill>
              </a:rPr>
              <a:t>Ballot Tracking System</a:t>
            </a:r>
          </a:p>
        </p:txBody>
      </p:sp>
      <p:sp>
        <p:nvSpPr>
          <p:cNvPr id="57" name="TextBox 56"/>
          <p:cNvSpPr txBox="1"/>
          <p:nvPr/>
        </p:nvSpPr>
        <p:spPr>
          <a:xfrm>
            <a:off x="7943851" y="6465610"/>
            <a:ext cx="1028701" cy="246221"/>
          </a:xfrm>
          <a:prstGeom prst="rect">
            <a:avLst/>
          </a:prstGeom>
          <a:noFill/>
        </p:spPr>
        <p:txBody>
          <a:bodyPr wrap="square" rtlCol="0">
            <a:spAutoFit/>
          </a:bodyPr>
          <a:lstStyle/>
          <a:p>
            <a:pPr algn="ctr"/>
            <a:r>
              <a:rPr lang="en-US" sz="1000" dirty="0">
                <a:solidFill>
                  <a:srgbClr val="FFFFFF"/>
                </a:solidFill>
              </a:rPr>
              <a:t>© 2016</a:t>
            </a:r>
          </a:p>
        </p:txBody>
      </p:sp>
      <p:sp>
        <p:nvSpPr>
          <p:cNvPr id="58" name="TextBox 57"/>
          <p:cNvSpPr txBox="1"/>
          <p:nvPr/>
        </p:nvSpPr>
        <p:spPr>
          <a:xfrm>
            <a:off x="2895600" y="5833260"/>
            <a:ext cx="1371600" cy="523220"/>
          </a:xfrm>
          <a:prstGeom prst="rect">
            <a:avLst/>
          </a:prstGeom>
          <a:noFill/>
        </p:spPr>
        <p:txBody>
          <a:bodyPr wrap="square" rtlCol="0">
            <a:spAutoFit/>
          </a:bodyPr>
          <a:lstStyle/>
          <a:p>
            <a:r>
              <a:rPr lang="en-US" sz="1400" dirty="0">
                <a:solidFill>
                  <a:srgbClr val="000000"/>
                </a:solidFill>
              </a:rPr>
              <a:t>Precinct </a:t>
            </a:r>
            <a:r>
              <a:rPr lang="en-US" sz="1400" dirty="0" err="1">
                <a:solidFill>
                  <a:srgbClr val="000000"/>
                </a:solidFill>
              </a:rPr>
              <a:t>Mgt</a:t>
            </a:r>
            <a:r>
              <a:rPr lang="en-US" sz="1400" dirty="0">
                <a:solidFill>
                  <a:srgbClr val="000000"/>
                </a:solidFill>
              </a:rPr>
              <a:t> Systems</a:t>
            </a:r>
          </a:p>
        </p:txBody>
      </p:sp>
      <p:pic>
        <p:nvPicPr>
          <p:cNvPr id="59" name="Picture 4"/>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52850" y="1580539"/>
            <a:ext cx="1020181" cy="58994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60" name="TextBox 59"/>
          <p:cNvSpPr txBox="1"/>
          <p:nvPr/>
        </p:nvSpPr>
        <p:spPr>
          <a:xfrm>
            <a:off x="447703" y="1616489"/>
            <a:ext cx="881047" cy="461665"/>
          </a:xfrm>
          <a:prstGeom prst="rect">
            <a:avLst/>
          </a:prstGeom>
          <a:noFill/>
        </p:spPr>
        <p:txBody>
          <a:bodyPr wrap="square" rtlCol="0">
            <a:spAutoFit/>
          </a:bodyPr>
          <a:lstStyle/>
          <a:p>
            <a:r>
              <a:rPr lang="en-US" sz="1200" dirty="0">
                <a:solidFill>
                  <a:srgbClr val="000000"/>
                </a:solidFill>
              </a:rPr>
              <a:t>Auto VR System</a:t>
            </a:r>
          </a:p>
        </p:txBody>
      </p:sp>
      <p:graphicFrame>
        <p:nvGraphicFramePr>
          <p:cNvPr id="61" name="Table 60"/>
          <p:cNvGraphicFramePr>
            <a:graphicFrameLocks noGrp="1"/>
          </p:cNvGraphicFramePr>
          <p:nvPr>
            <p:extLst>
              <p:ext uri="{D42A27DB-BD31-4B8C-83A1-F6EECF244321}">
                <p14:modId xmlns="" xmlns:p14="http://schemas.microsoft.com/office/powerpoint/2010/main" val="2306122630"/>
              </p:ext>
            </p:extLst>
          </p:nvPr>
        </p:nvGraphicFramePr>
        <p:xfrm>
          <a:off x="3522856" y="3200399"/>
          <a:ext cx="1887344" cy="731520"/>
        </p:xfrm>
        <a:graphic>
          <a:graphicData uri="http://schemas.openxmlformats.org/drawingml/2006/table">
            <a:tbl>
              <a:tblPr firstRow="1" bandRow="1">
                <a:tableStyleId>{5C22544A-7EE6-4342-B048-85BDC9FD1C3A}</a:tableStyleId>
              </a:tblPr>
              <a:tblGrid>
                <a:gridCol w="896744"/>
                <a:gridCol w="990600"/>
              </a:tblGrid>
              <a:tr h="457200">
                <a:tc>
                  <a:txBody>
                    <a:bodyPr/>
                    <a:lstStyle/>
                    <a:p>
                      <a:pPr algn="ctr"/>
                      <a:r>
                        <a:rPr lang="en-US" sz="1200" b="0" dirty="0" smtClean="0">
                          <a:solidFill>
                            <a:schemeClr val="tx1"/>
                          </a:solidFill>
                        </a:rPr>
                        <a:t>Define Bal.</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0" dirty="0" smtClean="0">
                          <a:solidFill>
                            <a:schemeClr val="tx1"/>
                          </a:solidFill>
                        </a:rPr>
                        <a:t>Cap &amp; Tab</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4320">
                <a:tc>
                  <a:txBody>
                    <a:bodyPr/>
                    <a:lstStyle/>
                    <a:p>
                      <a:pPr algn="ctr"/>
                      <a:r>
                        <a:rPr lang="en-US" sz="1200" b="0" dirty="0" smtClean="0">
                          <a:solidFill>
                            <a:schemeClr val="tx1"/>
                          </a:solidFill>
                        </a:rPr>
                        <a:t>Reports</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0" dirty="0" smtClean="0">
                          <a:solidFill>
                            <a:schemeClr val="tx1"/>
                          </a:solidFill>
                        </a:rPr>
                        <a:t>Audits</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pic>
        <p:nvPicPr>
          <p:cNvPr id="62" name="Picture 3"/>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5867400" y="990601"/>
            <a:ext cx="685800"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63" name="TextBox 62"/>
          <p:cNvSpPr txBox="1"/>
          <p:nvPr/>
        </p:nvSpPr>
        <p:spPr>
          <a:xfrm>
            <a:off x="5867400" y="990600"/>
            <a:ext cx="609600" cy="369332"/>
          </a:xfrm>
          <a:prstGeom prst="rect">
            <a:avLst/>
          </a:prstGeom>
          <a:noFill/>
        </p:spPr>
        <p:txBody>
          <a:bodyPr wrap="square" rtlCol="0">
            <a:spAutoFit/>
          </a:bodyPr>
          <a:lstStyle/>
          <a:p>
            <a:r>
              <a:rPr lang="en-US" dirty="0">
                <a:solidFill>
                  <a:srgbClr val="000000"/>
                </a:solidFill>
              </a:rPr>
              <a:t>GIS</a:t>
            </a:r>
          </a:p>
        </p:txBody>
      </p:sp>
      <p:pic>
        <p:nvPicPr>
          <p:cNvPr id="64" name="Picture 4"/>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1485394" y="454292"/>
            <a:ext cx="953006" cy="5921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65" name="TextBox 64"/>
          <p:cNvSpPr txBox="1"/>
          <p:nvPr/>
        </p:nvSpPr>
        <p:spPr>
          <a:xfrm>
            <a:off x="1608966" y="565692"/>
            <a:ext cx="753234" cy="369332"/>
          </a:xfrm>
          <a:prstGeom prst="rect">
            <a:avLst/>
          </a:prstGeom>
          <a:noFill/>
        </p:spPr>
        <p:txBody>
          <a:bodyPr wrap="square" rtlCol="0">
            <a:spAutoFit/>
          </a:bodyPr>
          <a:lstStyle/>
          <a:p>
            <a:r>
              <a:rPr lang="en-US" dirty="0">
                <a:solidFill>
                  <a:srgbClr val="000000"/>
                </a:solidFill>
              </a:rPr>
              <a:t>DMV</a:t>
            </a:r>
          </a:p>
        </p:txBody>
      </p:sp>
      <p:cxnSp>
        <p:nvCxnSpPr>
          <p:cNvPr id="66" name="Straight Arrow Connector 65"/>
          <p:cNvCxnSpPr/>
          <p:nvPr/>
        </p:nvCxnSpPr>
        <p:spPr>
          <a:xfrm flipH="1">
            <a:off x="5029200" y="1143000"/>
            <a:ext cx="762000" cy="2037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5" idx="0"/>
            <a:endCxn id="8" idx="3"/>
          </p:cNvCxnSpPr>
          <p:nvPr/>
        </p:nvCxnSpPr>
        <p:spPr>
          <a:xfrm flipH="1" flipV="1">
            <a:off x="3494916" y="1667817"/>
            <a:ext cx="1000884" cy="694383"/>
          </a:xfrm>
          <a:prstGeom prst="straightConnector1">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a:off x="2438400" y="685800"/>
            <a:ext cx="256416" cy="46025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8" idx="2"/>
            <a:endCxn id="9" idx="0"/>
          </p:cNvCxnSpPr>
          <p:nvPr/>
        </p:nvCxnSpPr>
        <p:spPr>
          <a:xfrm flipH="1">
            <a:off x="2536166" y="2125018"/>
            <a:ext cx="158650" cy="18890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flipH="1" flipV="1">
            <a:off x="3124200" y="2743200"/>
            <a:ext cx="451470" cy="4476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stCxn id="55" idx="3"/>
          </p:cNvCxnSpPr>
          <p:nvPr/>
        </p:nvCxnSpPr>
        <p:spPr>
          <a:xfrm>
            <a:off x="1362097" y="1038121"/>
            <a:ext cx="466704" cy="56208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flipV="1">
            <a:off x="1371600" y="1752602"/>
            <a:ext cx="521687" cy="20769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3" name="Elbow Connector 72"/>
          <p:cNvCxnSpPr>
            <a:endCxn id="59" idx="1"/>
          </p:cNvCxnSpPr>
          <p:nvPr/>
        </p:nvCxnSpPr>
        <p:spPr>
          <a:xfrm rot="10800000" flipV="1">
            <a:off x="352848" y="454290"/>
            <a:ext cx="1541868" cy="1421223"/>
          </a:xfrm>
          <a:prstGeom prst="bentConnector3">
            <a:avLst>
              <a:gd name="adj1" fmla="val 114826"/>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74" name="Elbow Connector 106"/>
          <p:cNvCxnSpPr/>
          <p:nvPr/>
        </p:nvCxnSpPr>
        <p:spPr>
          <a:xfrm flipH="1" flipV="1">
            <a:off x="2819400" y="1143002"/>
            <a:ext cx="5991984" cy="1456383"/>
          </a:xfrm>
          <a:prstGeom prst="bentConnector4">
            <a:avLst>
              <a:gd name="adj1" fmla="val -3815"/>
              <a:gd name="adj2" fmla="val 115696"/>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5" name="Elbow Connector 118"/>
          <p:cNvCxnSpPr/>
          <p:nvPr/>
        </p:nvCxnSpPr>
        <p:spPr>
          <a:xfrm rot="5400000">
            <a:off x="2412716" y="3911886"/>
            <a:ext cx="1783527" cy="360556"/>
          </a:xfrm>
          <a:prstGeom prst="bentConnector4">
            <a:avLst>
              <a:gd name="adj1" fmla="val 1325"/>
              <a:gd name="adj2" fmla="val 136229"/>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Elbow Connector 123"/>
          <p:cNvCxnSpPr>
            <a:stCxn id="51" idx="3"/>
          </p:cNvCxnSpPr>
          <p:nvPr/>
        </p:nvCxnSpPr>
        <p:spPr>
          <a:xfrm flipV="1">
            <a:off x="8012906" y="2667001"/>
            <a:ext cx="597694" cy="3459491"/>
          </a:xfrm>
          <a:prstGeom prst="bentConnector2">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77" name="Elbow Connector 129"/>
          <p:cNvCxnSpPr>
            <a:stCxn id="51" idx="2"/>
            <a:endCxn id="31" idx="3"/>
          </p:cNvCxnSpPr>
          <p:nvPr/>
        </p:nvCxnSpPr>
        <p:spPr>
          <a:xfrm rot="5400000" flipH="1">
            <a:off x="4992003" y="4119999"/>
            <a:ext cx="1560295" cy="3086102"/>
          </a:xfrm>
          <a:prstGeom prst="bentConnector4">
            <a:avLst>
              <a:gd name="adj1" fmla="val -14651"/>
              <a:gd name="adj2" fmla="val 61304"/>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Elbow Connector 138"/>
          <p:cNvCxnSpPr>
            <a:stCxn id="25" idx="1"/>
          </p:cNvCxnSpPr>
          <p:nvPr/>
        </p:nvCxnSpPr>
        <p:spPr>
          <a:xfrm rot="10800000" flipH="1">
            <a:off x="990601" y="3235349"/>
            <a:ext cx="2475803" cy="2898753"/>
          </a:xfrm>
          <a:prstGeom prst="bentConnector4">
            <a:avLst>
              <a:gd name="adj1" fmla="val -9673"/>
              <a:gd name="adj2" fmla="val 65679"/>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Elbow Connector 150"/>
          <p:cNvCxnSpPr/>
          <p:nvPr/>
        </p:nvCxnSpPr>
        <p:spPr>
          <a:xfrm rot="5400000" flipH="1" flipV="1">
            <a:off x="4199243" y="2049159"/>
            <a:ext cx="3852060" cy="5087744"/>
          </a:xfrm>
          <a:prstGeom prst="bentConnector4">
            <a:avLst>
              <a:gd name="adj1" fmla="val 848"/>
              <a:gd name="adj2" fmla="val 100227"/>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Elbow Connector 157"/>
          <p:cNvCxnSpPr>
            <a:stCxn id="11" idx="1"/>
          </p:cNvCxnSpPr>
          <p:nvPr/>
        </p:nvCxnSpPr>
        <p:spPr>
          <a:xfrm rot="10800000" flipH="1">
            <a:off x="1122556" y="1875516"/>
            <a:ext cx="762000" cy="2925084"/>
          </a:xfrm>
          <a:prstGeom prst="bentConnector4">
            <a:avLst>
              <a:gd name="adj1" fmla="val -30000"/>
              <a:gd name="adj2" fmla="val 57815"/>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Elbow Connector 80"/>
          <p:cNvCxnSpPr>
            <a:stCxn id="54" idx="2"/>
            <a:endCxn id="11" idx="0"/>
          </p:cNvCxnSpPr>
          <p:nvPr/>
        </p:nvCxnSpPr>
        <p:spPr>
          <a:xfrm rot="5400000">
            <a:off x="1904449" y="4040836"/>
            <a:ext cx="292893" cy="312234"/>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Elbow Connector 81"/>
          <p:cNvCxnSpPr/>
          <p:nvPr/>
        </p:nvCxnSpPr>
        <p:spPr>
          <a:xfrm rot="5400000">
            <a:off x="2435404" y="3660596"/>
            <a:ext cx="1710339" cy="789948"/>
          </a:xfrm>
          <a:prstGeom prst="bentConnector3">
            <a:avLst>
              <a:gd name="adj1" fmla="val 7164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Elbow Connector 1049"/>
          <p:cNvCxnSpPr>
            <a:endCxn id="10" idx="3"/>
          </p:cNvCxnSpPr>
          <p:nvPr/>
        </p:nvCxnSpPr>
        <p:spPr>
          <a:xfrm rot="5400000">
            <a:off x="3249764" y="4864143"/>
            <a:ext cx="2270911" cy="124522"/>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Elbow Connector 159"/>
          <p:cNvCxnSpPr>
            <a:stCxn id="13" idx="0"/>
            <a:endCxn id="33" idx="3"/>
          </p:cNvCxnSpPr>
          <p:nvPr/>
        </p:nvCxnSpPr>
        <p:spPr>
          <a:xfrm rot="16200000" flipV="1">
            <a:off x="7122554" y="1598055"/>
            <a:ext cx="118592" cy="1104901"/>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Elbow Connector 164"/>
          <p:cNvCxnSpPr>
            <a:stCxn id="13" idx="3"/>
          </p:cNvCxnSpPr>
          <p:nvPr/>
        </p:nvCxnSpPr>
        <p:spPr>
          <a:xfrm flipH="1">
            <a:off x="8534400" y="2667000"/>
            <a:ext cx="152400" cy="2743200"/>
          </a:xfrm>
          <a:prstGeom prst="bentConnector4">
            <a:avLst>
              <a:gd name="adj1" fmla="val -150000"/>
              <a:gd name="adj2" fmla="val 58333"/>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Elbow Connector 174"/>
          <p:cNvCxnSpPr>
            <a:stCxn id="54" idx="1"/>
            <a:endCxn id="51" idx="2"/>
          </p:cNvCxnSpPr>
          <p:nvPr/>
        </p:nvCxnSpPr>
        <p:spPr>
          <a:xfrm rot="10800000" flipH="1" flipV="1">
            <a:off x="1691268" y="3680430"/>
            <a:ext cx="5623932" cy="2762767"/>
          </a:xfrm>
          <a:prstGeom prst="bentConnector4">
            <a:avLst>
              <a:gd name="adj1" fmla="val -19743"/>
              <a:gd name="adj2" fmla="val 108274"/>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Elbow Connector 86"/>
          <p:cNvCxnSpPr>
            <a:stCxn id="27" idx="1"/>
            <a:endCxn id="8" idx="3"/>
          </p:cNvCxnSpPr>
          <p:nvPr/>
        </p:nvCxnSpPr>
        <p:spPr>
          <a:xfrm rot="10800000" flipV="1">
            <a:off x="3494916" y="1297633"/>
            <a:ext cx="391286" cy="370184"/>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endCxn id="6" idx="3"/>
          </p:cNvCxnSpPr>
          <p:nvPr/>
        </p:nvCxnSpPr>
        <p:spPr>
          <a:xfrm flipH="1">
            <a:off x="8305800" y="5410200"/>
            <a:ext cx="228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a:endCxn id="23" idx="3"/>
          </p:cNvCxnSpPr>
          <p:nvPr/>
        </p:nvCxnSpPr>
        <p:spPr>
          <a:xfrm flipH="1" flipV="1">
            <a:off x="2743200" y="4788932"/>
            <a:ext cx="152400" cy="8786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tx2"/>
                </a:solidFill>
              </a:rPr>
              <a:t>Share best practices for state-level testing of voting and election systems</a:t>
            </a:r>
          </a:p>
          <a:p>
            <a:r>
              <a:rPr lang="en-US" dirty="0" smtClean="0">
                <a:solidFill>
                  <a:schemeClr val="tx2"/>
                </a:solidFill>
              </a:rPr>
              <a:t>Create a network of testing professionals</a:t>
            </a:r>
          </a:p>
          <a:p>
            <a:r>
              <a:rPr lang="en-US" dirty="0" smtClean="0">
                <a:solidFill>
                  <a:schemeClr val="tx2"/>
                </a:solidFill>
              </a:rPr>
              <a:t>Create a venue for publishing research on testing issues, methods and strategies</a:t>
            </a:r>
          </a:p>
          <a:p>
            <a:r>
              <a:rPr lang="en-US" dirty="0" smtClean="0">
                <a:solidFill>
                  <a:schemeClr val="tx2"/>
                </a:solidFill>
              </a:rPr>
              <a:t>Mentor newcomers</a:t>
            </a:r>
          </a:p>
          <a:p>
            <a:r>
              <a:rPr lang="en-US" dirty="0" smtClean="0">
                <a:solidFill>
                  <a:schemeClr val="tx2"/>
                </a:solidFill>
              </a:rPr>
              <a:t>Create a repository of papers and presentations for future practitioners</a:t>
            </a:r>
          </a:p>
          <a:p>
            <a:r>
              <a:rPr lang="en-US" dirty="0" smtClean="0">
                <a:solidFill>
                  <a:schemeClr val="tx2"/>
                </a:solidFill>
              </a:rPr>
              <a:t>Integrate and leverage state and federal testing</a:t>
            </a:r>
          </a:p>
          <a:p>
            <a:endParaRPr lang="en-US" dirty="0"/>
          </a:p>
        </p:txBody>
      </p:sp>
      <p:sp>
        <p:nvSpPr>
          <p:cNvPr id="3" name="Title 2"/>
          <p:cNvSpPr>
            <a:spLocks noGrp="1"/>
          </p:cNvSpPr>
          <p:nvPr>
            <p:ph type="title"/>
          </p:nvPr>
        </p:nvSpPr>
        <p:spPr/>
        <p:txBody>
          <a:bodyPr>
            <a:normAutofit/>
          </a:bodyPr>
          <a:lstStyle/>
          <a:p>
            <a:pPr algn="ctr"/>
            <a:r>
              <a:rPr lang="en-US" sz="3200" dirty="0" smtClean="0"/>
              <a:t>Purpose:</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ssolv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dissolv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dissolv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dissolve">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133601"/>
            <a:ext cx="8229600" cy="4525963"/>
          </a:xfrm>
        </p:spPr>
        <p:txBody>
          <a:bodyPr/>
          <a:lstStyle/>
          <a:p>
            <a:r>
              <a:rPr lang="en-US" sz="2400" dirty="0" smtClean="0">
                <a:solidFill>
                  <a:schemeClr val="tx2"/>
                </a:solidFill>
              </a:rPr>
              <a:t> Ideas for the conference originated from a series of discussions and  reflections on how the EAC could be more responsive to assist the States in their certification efforts and how States themselves could become more responsive to their own shared needs related to system certification. </a:t>
            </a:r>
          </a:p>
          <a:p>
            <a:endParaRPr lang="en-US" dirty="0"/>
          </a:p>
        </p:txBody>
      </p:sp>
      <p:sp>
        <p:nvSpPr>
          <p:cNvPr id="3" name="Title 2"/>
          <p:cNvSpPr>
            <a:spLocks noGrp="1"/>
          </p:cNvSpPr>
          <p:nvPr>
            <p:ph type="title"/>
          </p:nvPr>
        </p:nvSpPr>
        <p:spPr/>
        <p:txBody>
          <a:bodyPr>
            <a:normAutofit/>
          </a:bodyPr>
          <a:lstStyle/>
          <a:p>
            <a:r>
              <a:rPr lang="en-US" sz="3200" dirty="0" smtClean="0"/>
              <a:t>State Certification Conference Origins:</a:t>
            </a:r>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066800"/>
            <a:ext cx="8534400" cy="4953000"/>
          </a:xfrm>
        </p:spPr>
        <p:txBody>
          <a:bodyPr>
            <a:noAutofit/>
          </a:bodyPr>
          <a:lstStyle/>
          <a:p>
            <a:pPr>
              <a:buFont typeface="Arial" pitchFamily="34" charset="0"/>
              <a:buChar char="•"/>
            </a:pPr>
            <a:r>
              <a:rPr lang="en-US" sz="1400" dirty="0" smtClean="0">
                <a:solidFill>
                  <a:schemeClr val="tx2"/>
                </a:solidFill>
              </a:rPr>
              <a:t>     </a:t>
            </a:r>
            <a:r>
              <a:rPr lang="en-US" sz="1400" b="1" dirty="0" smtClean="0">
                <a:solidFill>
                  <a:schemeClr val="tx2"/>
                </a:solidFill>
              </a:rPr>
              <a:t>2011: </a:t>
            </a:r>
            <a:r>
              <a:rPr lang="en-US" sz="1400" dirty="0" smtClean="0">
                <a:solidFill>
                  <a:schemeClr val="tx2"/>
                </a:solidFill>
              </a:rPr>
              <a:t>Initial State Certification Conference held at </a:t>
            </a:r>
            <a:r>
              <a:rPr lang="en-US" sz="1400" b="1" dirty="0" smtClean="0">
                <a:solidFill>
                  <a:schemeClr val="tx2"/>
                </a:solidFill>
              </a:rPr>
              <a:t>Kennesaw State University Center for Election Systems, Kennesaw, GA, </a:t>
            </a:r>
            <a:r>
              <a:rPr lang="en-US" sz="1400" dirty="0" smtClean="0">
                <a:solidFill>
                  <a:schemeClr val="tx2"/>
                </a:solidFill>
              </a:rPr>
              <a:t>27 attendees.</a:t>
            </a:r>
          </a:p>
          <a:p>
            <a:pPr>
              <a:buFont typeface="Arial" pitchFamily="34" charset="0"/>
              <a:buChar char="•"/>
            </a:pPr>
            <a:endParaRPr lang="en-US" sz="1400" dirty="0" smtClean="0">
              <a:solidFill>
                <a:schemeClr val="tx2"/>
              </a:solidFill>
            </a:endParaRPr>
          </a:p>
          <a:p>
            <a:pPr>
              <a:buFont typeface="Arial" pitchFamily="34" charset="0"/>
              <a:buChar char="•"/>
            </a:pPr>
            <a:r>
              <a:rPr lang="en-US" sz="1400" dirty="0" smtClean="0">
                <a:solidFill>
                  <a:schemeClr val="tx2"/>
                </a:solidFill>
              </a:rPr>
              <a:t>     </a:t>
            </a:r>
            <a:r>
              <a:rPr lang="en-US" sz="1400" b="1" dirty="0" smtClean="0">
                <a:solidFill>
                  <a:schemeClr val="tx2"/>
                </a:solidFill>
              </a:rPr>
              <a:t>2012: </a:t>
            </a:r>
            <a:r>
              <a:rPr lang="en-US" sz="1400" dirty="0" smtClean="0">
                <a:solidFill>
                  <a:schemeClr val="tx2"/>
                </a:solidFill>
              </a:rPr>
              <a:t>Conference held at the </a:t>
            </a:r>
            <a:r>
              <a:rPr lang="en-US" sz="1400" b="1" dirty="0" smtClean="0">
                <a:solidFill>
                  <a:schemeClr val="tx2"/>
                </a:solidFill>
              </a:rPr>
              <a:t>Ball State University Bowen Center for Public Affairs </a:t>
            </a:r>
            <a:r>
              <a:rPr lang="en-US" sz="1400" dirty="0" smtClean="0">
                <a:solidFill>
                  <a:schemeClr val="tx2"/>
                </a:solidFill>
              </a:rPr>
              <a:t>office in </a:t>
            </a:r>
            <a:r>
              <a:rPr lang="en-US" sz="1400" b="1" dirty="0" smtClean="0">
                <a:solidFill>
                  <a:schemeClr val="tx2"/>
                </a:solidFill>
              </a:rPr>
              <a:t>Indianapolis, IN.</a:t>
            </a:r>
            <a:r>
              <a:rPr lang="en-US" sz="1400" dirty="0" smtClean="0">
                <a:solidFill>
                  <a:schemeClr val="tx2"/>
                </a:solidFill>
              </a:rPr>
              <a:t>  Hosted by the Indiana Secretary of State,36 attendees.</a:t>
            </a:r>
          </a:p>
          <a:p>
            <a:pPr>
              <a:buFont typeface="Arial" pitchFamily="34" charset="0"/>
              <a:buChar char="•"/>
            </a:pPr>
            <a:endParaRPr lang="en-US" sz="1400" dirty="0" smtClean="0">
              <a:solidFill>
                <a:schemeClr val="tx2"/>
              </a:solidFill>
            </a:endParaRPr>
          </a:p>
          <a:p>
            <a:pPr>
              <a:buFont typeface="Arial" pitchFamily="34" charset="0"/>
              <a:buChar char="•"/>
            </a:pPr>
            <a:r>
              <a:rPr lang="en-US" sz="1400" dirty="0" smtClean="0">
                <a:solidFill>
                  <a:schemeClr val="tx2"/>
                </a:solidFill>
              </a:rPr>
              <a:t>     </a:t>
            </a:r>
            <a:r>
              <a:rPr lang="en-US" sz="1400" b="1" dirty="0" smtClean="0">
                <a:solidFill>
                  <a:schemeClr val="tx2"/>
                </a:solidFill>
              </a:rPr>
              <a:t>2013: </a:t>
            </a:r>
            <a:r>
              <a:rPr lang="en-US" sz="1400" dirty="0" smtClean="0">
                <a:solidFill>
                  <a:schemeClr val="tx2"/>
                </a:solidFill>
              </a:rPr>
              <a:t>Conference held in </a:t>
            </a:r>
            <a:r>
              <a:rPr lang="en-US" sz="1400" b="1" dirty="0" smtClean="0">
                <a:solidFill>
                  <a:schemeClr val="tx2"/>
                </a:solidFill>
              </a:rPr>
              <a:t>Harrisburg, PA. </a:t>
            </a:r>
            <a:r>
              <a:rPr lang="en-US" sz="1400" dirty="0" smtClean="0">
                <a:solidFill>
                  <a:schemeClr val="tx2"/>
                </a:solidFill>
              </a:rPr>
              <a:t>Hosted by the Pennsylvania Secretary of the Commonwealth, 42 attendees.</a:t>
            </a:r>
          </a:p>
          <a:p>
            <a:pPr>
              <a:buFont typeface="Arial" pitchFamily="34" charset="0"/>
              <a:buChar char="•"/>
            </a:pPr>
            <a:endParaRPr lang="en-US" sz="1400" dirty="0" smtClean="0">
              <a:solidFill>
                <a:schemeClr val="tx2"/>
              </a:solidFill>
            </a:endParaRPr>
          </a:p>
          <a:p>
            <a:pPr>
              <a:buFont typeface="Arial" pitchFamily="34" charset="0"/>
              <a:buChar char="•"/>
            </a:pPr>
            <a:r>
              <a:rPr lang="en-US" sz="1400" dirty="0" smtClean="0">
                <a:solidFill>
                  <a:schemeClr val="tx2"/>
                </a:solidFill>
              </a:rPr>
              <a:t>     </a:t>
            </a:r>
            <a:r>
              <a:rPr lang="en-US" sz="1400" b="1" dirty="0" smtClean="0">
                <a:solidFill>
                  <a:schemeClr val="tx2"/>
                </a:solidFill>
              </a:rPr>
              <a:t>2014: </a:t>
            </a:r>
            <a:r>
              <a:rPr lang="en-US" sz="1400" dirty="0" smtClean="0">
                <a:solidFill>
                  <a:schemeClr val="tx2"/>
                </a:solidFill>
              </a:rPr>
              <a:t>Conference held in </a:t>
            </a:r>
            <a:r>
              <a:rPr lang="en-US" sz="1400" b="1" dirty="0" smtClean="0">
                <a:solidFill>
                  <a:schemeClr val="tx2"/>
                </a:solidFill>
              </a:rPr>
              <a:t>Denver, CO. </a:t>
            </a:r>
            <a:r>
              <a:rPr lang="en-US" sz="1400" dirty="0" smtClean="0">
                <a:solidFill>
                  <a:schemeClr val="tx2"/>
                </a:solidFill>
              </a:rPr>
              <a:t>Hosted by the Colorado Secretary of States Office, 55 attendees.</a:t>
            </a:r>
          </a:p>
          <a:p>
            <a:pPr>
              <a:buFont typeface="Arial" pitchFamily="34" charset="0"/>
              <a:buChar char="•"/>
            </a:pPr>
            <a:endParaRPr lang="en-US" sz="1400" dirty="0" smtClean="0">
              <a:solidFill>
                <a:schemeClr val="tx2"/>
              </a:solidFill>
            </a:endParaRPr>
          </a:p>
          <a:p>
            <a:pPr>
              <a:buFont typeface="Arial" pitchFamily="34" charset="0"/>
              <a:buChar char="•"/>
            </a:pPr>
            <a:r>
              <a:rPr lang="en-US" sz="1400" dirty="0" smtClean="0">
                <a:solidFill>
                  <a:schemeClr val="tx2"/>
                </a:solidFill>
              </a:rPr>
              <a:t>     </a:t>
            </a:r>
            <a:r>
              <a:rPr lang="en-US" sz="1400" b="1" dirty="0" smtClean="0">
                <a:solidFill>
                  <a:schemeClr val="tx2"/>
                </a:solidFill>
              </a:rPr>
              <a:t>2015</a:t>
            </a:r>
            <a:r>
              <a:rPr lang="en-US" sz="1400" dirty="0" smtClean="0">
                <a:solidFill>
                  <a:schemeClr val="tx2"/>
                </a:solidFill>
              </a:rPr>
              <a:t>: Conference held in </a:t>
            </a:r>
            <a:r>
              <a:rPr lang="en-US" sz="1400" b="1" dirty="0" smtClean="0">
                <a:solidFill>
                  <a:schemeClr val="tx2"/>
                </a:solidFill>
              </a:rPr>
              <a:t>Seattle, WA.</a:t>
            </a:r>
            <a:r>
              <a:rPr lang="en-US" sz="1400" dirty="0" smtClean="0">
                <a:solidFill>
                  <a:schemeClr val="tx2"/>
                </a:solidFill>
              </a:rPr>
              <a:t>  Hosted by the Washington Secretary of State, 84 attendees.  32 presentations/papers accepted.</a:t>
            </a:r>
          </a:p>
          <a:p>
            <a:pPr>
              <a:buFont typeface="Arial" pitchFamily="34" charset="0"/>
              <a:buChar char="•"/>
            </a:pPr>
            <a:endParaRPr lang="en-US" sz="1400" dirty="0"/>
          </a:p>
          <a:p>
            <a:pPr>
              <a:buFont typeface="Arial" pitchFamily="34" charset="0"/>
              <a:buChar char="•"/>
            </a:pPr>
            <a:r>
              <a:rPr lang="en-US" sz="1400" b="1" dirty="0" smtClean="0">
                <a:solidFill>
                  <a:schemeClr val="tx2"/>
                </a:solidFill>
              </a:rPr>
              <a:t>    2016:</a:t>
            </a:r>
            <a:r>
              <a:rPr lang="en-US" sz="1400" dirty="0" smtClean="0">
                <a:solidFill>
                  <a:schemeClr val="tx2"/>
                </a:solidFill>
              </a:rPr>
              <a:t>  Conference to be held at </a:t>
            </a:r>
            <a:r>
              <a:rPr lang="en-US" sz="1400" b="1" dirty="0" smtClean="0">
                <a:solidFill>
                  <a:schemeClr val="tx2"/>
                </a:solidFill>
              </a:rPr>
              <a:t>Massachusetts Institute of Technology (MIT) in Cambridge, MA. </a:t>
            </a:r>
            <a:r>
              <a:rPr lang="en-US" sz="1400" b="1" i="1" dirty="0" smtClean="0">
                <a:solidFill>
                  <a:schemeClr val="tx2"/>
                </a:solidFill>
              </a:rPr>
              <a:t> </a:t>
            </a:r>
            <a:r>
              <a:rPr lang="en-US" sz="1400" b="1" dirty="0" smtClean="0">
                <a:solidFill>
                  <a:schemeClr val="tx2"/>
                </a:solidFill>
              </a:rPr>
              <a:t>June 20-21, 2016. </a:t>
            </a:r>
            <a:r>
              <a:rPr lang="en-US" sz="1400" dirty="0" smtClean="0">
                <a:solidFill>
                  <a:schemeClr val="tx2"/>
                </a:solidFill>
              </a:rPr>
              <a:t> Co-Hosted by MA, CT, and N.H.  Anticipated attendance of 40-50.</a:t>
            </a:r>
          </a:p>
          <a:p>
            <a:pPr>
              <a:buFont typeface="Arial" pitchFamily="34" charset="0"/>
              <a:buChar char="•"/>
            </a:pPr>
            <a:endParaRPr lang="en-US" sz="1400" dirty="0" smtClean="0">
              <a:solidFill>
                <a:schemeClr val="tx2"/>
              </a:solidFill>
            </a:endParaRPr>
          </a:p>
          <a:p>
            <a:pPr>
              <a:buFont typeface="Arial" pitchFamily="34" charset="0"/>
              <a:buChar char="•"/>
            </a:pPr>
            <a:r>
              <a:rPr lang="en-US" sz="1400" b="1" dirty="0" smtClean="0">
                <a:solidFill>
                  <a:schemeClr val="tx2"/>
                </a:solidFill>
              </a:rPr>
              <a:t>    2017:</a:t>
            </a:r>
            <a:r>
              <a:rPr lang="en-US" sz="1400" dirty="0" smtClean="0">
                <a:solidFill>
                  <a:schemeClr val="tx2"/>
                </a:solidFill>
              </a:rPr>
              <a:t> Austin, TX. - </a:t>
            </a:r>
            <a:r>
              <a:rPr lang="en-US" sz="1400" b="1" dirty="0" smtClean="0">
                <a:solidFill>
                  <a:schemeClr val="tx2"/>
                </a:solidFill>
                <a:effectLst>
                  <a:outerShdw blurRad="38100" dist="38100" dir="2700000" algn="tl">
                    <a:srgbClr val="000000">
                      <a:alpha val="43137"/>
                    </a:srgbClr>
                  </a:outerShdw>
                </a:effectLst>
              </a:rPr>
              <a:t> 2018: Stay tuned.</a:t>
            </a:r>
            <a:endParaRPr lang="en-US" sz="1400" dirty="0" smtClean="0">
              <a:solidFill>
                <a:schemeClr val="tx2"/>
              </a:solidFill>
            </a:endParaRPr>
          </a:p>
          <a:p>
            <a:pPr>
              <a:buFont typeface="Arial" pitchFamily="34" charset="0"/>
              <a:buChar char="•"/>
            </a:pPr>
            <a:endParaRPr lang="en-US" sz="1400" dirty="0" smtClean="0">
              <a:solidFill>
                <a:schemeClr val="tx2"/>
              </a:solidFill>
            </a:endParaRPr>
          </a:p>
          <a:p>
            <a:pPr>
              <a:buFont typeface="Arial" pitchFamily="34" charset="0"/>
              <a:buChar char="•"/>
            </a:pPr>
            <a:r>
              <a:rPr lang="en-US" sz="1400" dirty="0" smtClean="0">
                <a:solidFill>
                  <a:schemeClr val="tx2"/>
                </a:solidFill>
              </a:rPr>
              <a:t>    </a:t>
            </a:r>
            <a:endParaRPr lang="en-US" sz="1400" b="1" dirty="0" smtClean="0">
              <a:solidFill>
                <a:schemeClr val="tx2"/>
              </a:solidFill>
              <a:effectLst>
                <a:outerShdw blurRad="38100" dist="38100" dir="2700000" algn="tl">
                  <a:srgbClr val="000000">
                    <a:alpha val="43137"/>
                  </a:srgbClr>
                </a:outerShdw>
              </a:effectLst>
            </a:endParaRPr>
          </a:p>
        </p:txBody>
      </p:sp>
      <p:sp>
        <p:nvSpPr>
          <p:cNvPr id="3" name="Title 2"/>
          <p:cNvSpPr>
            <a:spLocks noGrp="1"/>
          </p:cNvSpPr>
          <p:nvPr>
            <p:ph type="title"/>
          </p:nvPr>
        </p:nvSpPr>
        <p:spPr>
          <a:xfrm>
            <a:off x="457200" y="0"/>
            <a:ext cx="8229600" cy="1143000"/>
          </a:xfrm>
        </p:spPr>
        <p:txBody>
          <a:bodyPr>
            <a:normAutofit/>
          </a:bodyPr>
          <a:lstStyle/>
          <a:p>
            <a:r>
              <a:rPr lang="en-US" sz="3200" dirty="0" smtClean="0"/>
              <a:t>Conference History at a Glance:</a:t>
            </a:r>
            <a:endParaRPr lang="en-US"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600" dirty="0" smtClean="0">
                <a:solidFill>
                  <a:schemeClr val="tx2"/>
                </a:solidFill>
              </a:rPr>
              <a:t>Considerations for Implementing Voting Systems with COTS Products</a:t>
            </a:r>
          </a:p>
          <a:p>
            <a:r>
              <a:rPr lang="en-US" sz="2600" dirty="0" smtClean="0">
                <a:solidFill>
                  <a:schemeClr val="tx2"/>
                </a:solidFill>
              </a:rPr>
              <a:t>Colorado Uniform Voting System Project: Lessons Learned</a:t>
            </a:r>
          </a:p>
          <a:p>
            <a:r>
              <a:rPr lang="en-US" sz="2600" dirty="0" smtClean="0">
                <a:solidFill>
                  <a:schemeClr val="tx2"/>
                </a:solidFill>
              </a:rPr>
              <a:t>State Priorities for Common Data Format Specifications</a:t>
            </a:r>
          </a:p>
          <a:p>
            <a:r>
              <a:rPr lang="en-US" sz="2600" dirty="0" smtClean="0">
                <a:solidFill>
                  <a:schemeClr val="tx2"/>
                </a:solidFill>
              </a:rPr>
              <a:t>Aging Voting System Laws in Texas</a:t>
            </a:r>
          </a:p>
          <a:p>
            <a:r>
              <a:rPr lang="en-US" sz="2600" dirty="0" smtClean="0">
                <a:solidFill>
                  <a:schemeClr val="tx2"/>
                </a:solidFill>
              </a:rPr>
              <a:t>Social Media &amp; Certification  </a:t>
            </a:r>
          </a:p>
          <a:p>
            <a:r>
              <a:rPr lang="en-US" sz="2600" dirty="0" smtClean="0">
                <a:solidFill>
                  <a:schemeClr val="tx2"/>
                </a:solidFill>
              </a:rPr>
              <a:t>EAC and State of California voting system standards mapping project</a:t>
            </a:r>
          </a:p>
          <a:p>
            <a:r>
              <a:rPr lang="en-US" sz="2600" dirty="0" smtClean="0">
                <a:solidFill>
                  <a:schemeClr val="tx2"/>
                </a:solidFill>
              </a:rPr>
              <a:t>Noise in the System: Fervent Advocacy, Forests and Tree</a:t>
            </a:r>
          </a:p>
          <a:p>
            <a:endParaRPr lang="en-US" dirty="0"/>
          </a:p>
        </p:txBody>
      </p:sp>
      <p:sp>
        <p:nvSpPr>
          <p:cNvPr id="3" name="Title 2"/>
          <p:cNvSpPr>
            <a:spLocks noGrp="1"/>
          </p:cNvSpPr>
          <p:nvPr>
            <p:ph type="title"/>
          </p:nvPr>
        </p:nvSpPr>
        <p:spPr/>
        <p:txBody>
          <a:bodyPr>
            <a:normAutofit/>
          </a:bodyPr>
          <a:lstStyle/>
          <a:p>
            <a:pPr algn="ctr"/>
            <a:r>
              <a:rPr lang="en-US" sz="3200" dirty="0" smtClean="0"/>
              <a:t>2016 Conference Agenda items:</a:t>
            </a:r>
            <a:endParaRPr 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Mini Case Studies:</a:t>
            </a:r>
            <a:endParaRPr lang="en-US" sz="3200" dirty="0"/>
          </a:p>
        </p:txBody>
      </p:sp>
      <p:sp>
        <p:nvSpPr>
          <p:cNvPr id="7" name="Title 1"/>
          <p:cNvSpPr txBox="1">
            <a:spLocks/>
          </p:cNvSpPr>
          <p:nvPr/>
        </p:nvSpPr>
        <p:spPr>
          <a:xfrm>
            <a:off x="381000" y="2133601"/>
            <a:ext cx="4038600" cy="1470025"/>
          </a:xfrm>
          <a:prstGeom prst="rect">
            <a:avLst/>
          </a:prstGeom>
        </p:spPr>
        <p:txBody>
          <a:bodyPr vert="horz" rtlCol="0" anchor="ctr">
            <a:noAutofit/>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“California Ballot Printing Certification” – </a:t>
            </a:r>
            <a:r>
              <a:rPr kumimoji="0" lang="en-US" sz="2000" b="1" i="1"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Ryan Macias, California 2015</a:t>
            </a:r>
            <a:endParaRPr kumimoji="0" lang="en-US" sz="2000" b="1" i="1"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cxnSp>
        <p:nvCxnSpPr>
          <p:cNvPr id="8" name="Straight Connector 7"/>
          <p:cNvCxnSpPr/>
          <p:nvPr/>
        </p:nvCxnSpPr>
        <p:spPr>
          <a:xfrm>
            <a:off x="4572000" y="1143000"/>
            <a:ext cx="0" cy="4724400"/>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800600" y="2057401"/>
            <a:ext cx="3962400" cy="2031325"/>
          </a:xfrm>
          <a:prstGeom prst="rect">
            <a:avLst/>
          </a:prstGeom>
          <a:noFill/>
        </p:spPr>
        <p:txBody>
          <a:bodyPr wrap="square" rtlCol="0">
            <a:spAutoFit/>
          </a:bodyPr>
          <a:lstStyle/>
          <a:p>
            <a:r>
              <a:rPr lang="en-US" dirty="0" smtClean="0"/>
              <a:t>Described best practice for testing and certifying BOD devices in California.  </a:t>
            </a:r>
            <a:r>
              <a:rPr lang="en-US" dirty="0"/>
              <a:t> </a:t>
            </a:r>
            <a:r>
              <a:rPr lang="en-US" dirty="0" smtClean="0"/>
              <a:t>Important information for other states considering adopting BOD technologies and BOD standards for state certification.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Mini Case Studies:</a:t>
            </a:r>
            <a:endParaRPr lang="en-US" sz="3200" dirty="0"/>
          </a:p>
        </p:txBody>
      </p:sp>
      <p:cxnSp>
        <p:nvCxnSpPr>
          <p:cNvPr id="5" name="Straight Connector 4"/>
          <p:cNvCxnSpPr/>
          <p:nvPr/>
        </p:nvCxnSpPr>
        <p:spPr>
          <a:xfrm>
            <a:off x="4495800" y="1143000"/>
            <a:ext cx="76200" cy="4724400"/>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304800" y="2362200"/>
            <a:ext cx="4191000" cy="2677656"/>
          </a:xfrm>
          <a:prstGeom prst="rect">
            <a:avLst/>
          </a:prstGeom>
        </p:spPr>
        <p:txBody>
          <a:bodyPr wrap="square">
            <a:spAutoFit/>
          </a:bodyPr>
          <a:lstStyle/>
          <a:p>
            <a:r>
              <a:rPr lang="en-US" sz="2800" dirty="0" smtClean="0">
                <a:solidFill>
                  <a:schemeClr val="tx2"/>
                </a:solidFill>
                <a:effectLst>
                  <a:outerShdw blurRad="38100" dist="38100" dir="2700000" algn="tl">
                    <a:srgbClr val="000000">
                      <a:alpha val="43137"/>
                    </a:srgbClr>
                  </a:outerShdw>
                </a:effectLst>
              </a:rPr>
              <a:t>“Oregon’s New Motor Voter Law: How it Will Work and the Implementation Phase” - </a:t>
            </a:r>
            <a:r>
              <a:rPr lang="en-US" sz="2000" i="1" dirty="0" err="1" smtClean="0">
                <a:solidFill>
                  <a:schemeClr val="tx2"/>
                </a:solidFill>
                <a:effectLst>
                  <a:outerShdw blurRad="38100" dist="38100" dir="2700000" algn="tl">
                    <a:srgbClr val="000000">
                      <a:alpha val="43137"/>
                    </a:srgbClr>
                  </a:outerShdw>
                </a:effectLst>
              </a:rPr>
              <a:t>Codi</a:t>
            </a:r>
            <a:r>
              <a:rPr lang="en-US" sz="2000" i="1" dirty="0" smtClean="0">
                <a:solidFill>
                  <a:schemeClr val="tx2"/>
                </a:solidFill>
                <a:effectLst>
                  <a:outerShdw blurRad="38100" dist="38100" dir="2700000" algn="tl">
                    <a:srgbClr val="000000">
                      <a:alpha val="43137"/>
                    </a:srgbClr>
                  </a:outerShdw>
                </a:effectLst>
              </a:rPr>
              <a:t> </a:t>
            </a:r>
            <a:r>
              <a:rPr lang="en-US" sz="2000" i="1" dirty="0" err="1" smtClean="0">
                <a:solidFill>
                  <a:schemeClr val="tx2"/>
                </a:solidFill>
                <a:effectLst>
                  <a:outerShdw blurRad="38100" dist="38100" dir="2700000" algn="tl">
                    <a:srgbClr val="000000">
                      <a:alpha val="43137"/>
                    </a:srgbClr>
                  </a:outerShdw>
                </a:effectLst>
              </a:rPr>
              <a:t>Trudell</a:t>
            </a:r>
            <a:r>
              <a:rPr lang="en-US" sz="2000" i="1" dirty="0" smtClean="0">
                <a:solidFill>
                  <a:schemeClr val="tx2"/>
                </a:solidFill>
                <a:effectLst>
                  <a:outerShdw blurRad="38100" dist="38100" dir="2700000" algn="tl">
                    <a:srgbClr val="000000">
                      <a:alpha val="43137"/>
                    </a:srgbClr>
                  </a:outerShdw>
                </a:effectLst>
              </a:rPr>
              <a:t> , Oregon  -2015</a:t>
            </a:r>
          </a:p>
          <a:p>
            <a:endParaRPr lang="en-US" sz="2800" dirty="0">
              <a:solidFill>
                <a:schemeClr val="tx2"/>
              </a:solidFill>
              <a:effectLst>
                <a:outerShdw blurRad="38100" dist="38100" dir="2700000" algn="tl">
                  <a:srgbClr val="000000">
                    <a:alpha val="43137"/>
                  </a:srgbClr>
                </a:outerShdw>
              </a:effectLst>
            </a:endParaRPr>
          </a:p>
        </p:txBody>
      </p:sp>
      <p:sp>
        <p:nvSpPr>
          <p:cNvPr id="6" name="TextBox 5"/>
          <p:cNvSpPr txBox="1"/>
          <p:nvPr/>
        </p:nvSpPr>
        <p:spPr>
          <a:xfrm>
            <a:off x="4724400" y="1371601"/>
            <a:ext cx="3810000" cy="5078313"/>
          </a:xfrm>
          <a:prstGeom prst="rect">
            <a:avLst/>
          </a:prstGeom>
          <a:noFill/>
        </p:spPr>
        <p:txBody>
          <a:bodyPr wrap="square" rtlCol="0">
            <a:spAutoFit/>
          </a:bodyPr>
          <a:lstStyle/>
          <a:p>
            <a:r>
              <a:rPr lang="en-US" dirty="0" smtClean="0"/>
              <a:t>Description of new process for voter registration. </a:t>
            </a:r>
          </a:p>
          <a:p>
            <a:r>
              <a:rPr lang="en-US" dirty="0" smtClean="0"/>
              <a:t>Information received electronically from DMV database into an SOS database. </a:t>
            </a:r>
          </a:p>
          <a:p>
            <a:r>
              <a:rPr lang="en-US" dirty="0" smtClean="0"/>
              <a:t>• No paper exchange from the DMV to elections officials for address updates or new registration forms </a:t>
            </a:r>
          </a:p>
          <a:p>
            <a:r>
              <a:rPr lang="en-US" dirty="0" smtClean="0"/>
              <a:t>•Notification mailed that details the new registration status unless voters return the card declaring they wish to opt-out within 21 days.</a:t>
            </a:r>
          </a:p>
          <a:p>
            <a:r>
              <a:rPr lang="en-US" dirty="0" smtClean="0"/>
              <a:t>Communications, technological and legal issues noted. Update at 2016 Conference. </a:t>
            </a:r>
          </a:p>
          <a:p>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dissolve">
                                      <p:cBhvr>
                                        <p:cTn id="10" dur="500"/>
                                        <p:tgtEl>
                                          <p:spTgt spid="6">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dissolve">
                                      <p:cBhvr>
                                        <p:cTn id="13" dur="500"/>
                                        <p:tgtEl>
                                          <p:spTgt spid="6">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dissolve">
                                      <p:cBhvr>
                                        <p:cTn id="16" dur="500"/>
                                        <p:tgtEl>
                                          <p:spTgt spid="6">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dissolve">
                                      <p:cBhvr>
                                        <p:cTn id="19"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601</TotalTime>
  <Words>1004</Words>
  <Application>Microsoft Office PowerPoint</Application>
  <PresentationFormat>On-screen Show (4:3)</PresentationFormat>
  <Paragraphs>117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State Testing and Certification Conference Update</vt:lpstr>
      <vt:lpstr>The Issue:</vt:lpstr>
      <vt:lpstr>Slide 3</vt:lpstr>
      <vt:lpstr>Purpose:</vt:lpstr>
      <vt:lpstr>State Certification Conference Origins:</vt:lpstr>
      <vt:lpstr>Conference History at a Glance:</vt:lpstr>
      <vt:lpstr>2016 Conference Agenda items:</vt:lpstr>
      <vt:lpstr>Mini Case Studies:</vt:lpstr>
      <vt:lpstr>Mini Case Studies:</vt:lpstr>
      <vt:lpstr>Mini Case Studies:</vt:lpstr>
      <vt:lpstr>Mini Case Studies:</vt:lpstr>
      <vt:lpstr>Mini Case Studies:</vt:lpstr>
      <vt:lpstr>Why is the Conference Important?</vt:lpstr>
      <vt:lpstr>Why is the Conference Important?</vt:lpstr>
      <vt:lpstr>This Conference represents real Federal and State cooperation since 2011…..</vt:lpstr>
    </vt:vector>
  </TitlesOfParts>
  <Company>GSA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Testing and Certification Conference Update</dc:title>
  <dc:creator>BrianHancock</dc:creator>
  <cp:lastModifiedBy>BrianHancock</cp:lastModifiedBy>
  <cp:revision>78</cp:revision>
  <dcterms:created xsi:type="dcterms:W3CDTF">2016-03-18T13:37:22Z</dcterms:created>
  <dcterms:modified xsi:type="dcterms:W3CDTF">2016-04-12T16:43:50Z</dcterms:modified>
</cp:coreProperties>
</file>