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287000" cy="12852400"/>
  <p:notesSz cx="6858000" cy="9144000"/>
  <p:embeddedFontLst>
    <p:embeddedFont>
      <p:font typeface="Bebas Neue Bold" panose="020B0604020202020204" charset="0"/>
      <p:regular r:id="rId19"/>
      <p:bold r:id="rId20"/>
    </p:embeddedFont>
    <p:embeddedFont>
      <p:font typeface="Fraunces" panose="020B0604020202020204" charset="0"/>
      <p:regular r:id="rId21"/>
    </p:embeddedFont>
    <p:embeddedFont>
      <p:font typeface="Fraunces Bold" panose="020B0604020202020204" charset="0"/>
      <p:regular r:id="rId22"/>
      <p:bold r:id="rId23"/>
    </p:embeddedFont>
    <p:embeddedFont>
      <p:font typeface="Fraunces Heavy" panose="020B0604020202020204" charset="0"/>
      <p:regular r:id="rId24"/>
      <p:bold r:id="rId25"/>
    </p:embeddedFont>
    <p:embeddedFont>
      <p:font typeface="Handyman" panose="020B0604020202020204" charset="0"/>
      <p:regular r:id="rId26"/>
    </p:embeddedFont>
    <p:embeddedFont>
      <p:font typeface="Open Sauce Bold" panose="020B0604020202020204" charset="0"/>
      <p:regular r:id="rId27"/>
      <p:bold r:id="rId28"/>
    </p:embeddedFont>
    <p:embeddedFont>
      <p:font typeface="Poppins Bold" panose="020B0604020202020204" charset="0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 autoAdjust="0"/>
    <p:restoredTop sz="94589" autoAdjust="0"/>
  </p:normalViewPr>
  <p:slideViewPr>
    <p:cSldViewPr>
      <p:cViewPr varScale="1">
        <p:scale>
          <a:sx n="32" d="100"/>
          <a:sy n="32" d="100"/>
        </p:scale>
        <p:origin x="2108" y="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04.11.2026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The work doesn't end on Election Day. Officials take a close look at election processes before, during, and after each election. </a:t>
            </a:r>
          </a:p>
          <a:p>
            <a:endParaRPr lang="en-US"/>
          </a:p>
          <a:p>
            <a:r>
              <a:rPr lang="en-US"/>
              <a:t>For more information, check: [Insert link]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light blue background with an illustration of a woman using red binoculars,</a:t>
            </a:r>
          </a:p>
          <a:p>
            <a:r>
              <a:rPr lang="en-US"/>
              <a:t>dressed in a blue dress. To the left of the illustration, the text reads, ‘Election Audits’ with ‘Election’ in blue and ‘Audits’ in red with a red</a:t>
            </a:r>
          </a:p>
          <a:p>
            <a:r>
              <a:rPr lang="en-US"/>
              <a:t>underline.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The work doesn't end on Election Day. Officials take a close look at election processes before, during, and after each election. </a:t>
            </a:r>
          </a:p>
          <a:p>
            <a:endParaRPr lang="en-US"/>
          </a:p>
          <a:p>
            <a:r>
              <a:rPr lang="en-US"/>
              <a:t>For more information, check: [Insert link]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light blue background with an illustration of a woman using red binoculars,</a:t>
            </a:r>
          </a:p>
          <a:p>
            <a:r>
              <a:rPr lang="en-US"/>
              <a:t>dressed in a blue dress. To the left of the illustration, the text reads, ‘Election Audits’ with ‘Election’ in blue and ‘Audits’ in red with a red</a:t>
            </a:r>
          </a:p>
          <a:p>
            <a:r>
              <a:rPr lang="en-US"/>
              <a:t>underline.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44888" y="512763"/>
            <a:ext cx="20542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The work doesn't end on Election Day. Officials take a close look at election processes before, during, and after each election. </a:t>
            </a:r>
          </a:p>
          <a:p>
            <a:endParaRPr lang="en-US"/>
          </a:p>
          <a:p>
            <a:r>
              <a:rPr lang="en-US"/>
              <a:t>For more information, check: [Insert link]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light blue background with an illustration of a woman using red binoculars,</a:t>
            </a:r>
          </a:p>
          <a:p>
            <a:r>
              <a:rPr lang="en-US"/>
              <a:t>dressed in a blue dress. To the left of the illustration, the text reads, ‘Election Audits’ with ‘Election’ in blue and ‘Audits’ in red with a red</a:t>
            </a:r>
          </a:p>
          <a:p>
            <a:r>
              <a:rPr lang="en-US"/>
              <a:t>underline.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44888" y="512763"/>
            <a:ext cx="20542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The work doesn't end on Election Day. Officials take a close look at election processes before, during, and after each election. </a:t>
            </a:r>
          </a:p>
          <a:p>
            <a:endParaRPr lang="en-US"/>
          </a:p>
          <a:p>
            <a:r>
              <a:rPr lang="en-US"/>
              <a:t>For more information, check: [Insert link]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light blue background with an illustration of a woman using red binoculars,</a:t>
            </a:r>
          </a:p>
          <a:p>
            <a:r>
              <a:rPr lang="en-US"/>
              <a:t>dressed in a blue dress. To the left of the illustration, the text reads, ‘Election Audits’ with ‘Election’ in blue and ‘Audits’ in red with a red</a:t>
            </a:r>
          </a:p>
          <a:p>
            <a:r>
              <a:rPr lang="en-US"/>
              <a:t>underline.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44888" y="512763"/>
            <a:ext cx="20542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The work doesn't end on Election Day. Officials take a close look at election processes before, during, and after each election. </a:t>
            </a:r>
          </a:p>
          <a:p>
            <a:endParaRPr lang="en-US"/>
          </a:p>
          <a:p>
            <a:r>
              <a:rPr lang="en-US"/>
              <a:t>For more information, check: [Insert link]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light blue background with an illustration of a woman using red binoculars,</a:t>
            </a:r>
          </a:p>
          <a:p>
            <a:r>
              <a:rPr lang="en-US"/>
              <a:t>dressed in a blue dress. To the left of the illustration, the text reads, ‘Election Audits’ with ‘Election’ in blue and ‘Audits’ in red with a red</a:t>
            </a:r>
          </a:p>
          <a:p>
            <a:r>
              <a:rPr lang="en-US"/>
              <a:t>underline.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44888" y="512763"/>
            <a:ext cx="205422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1959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44888" y="512763"/>
            <a:ext cx="20542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Ensuring the integrity of our elections is a top priority. 🗳</a:t>
            </a:r>
          </a:p>
          <a:p>
            <a:r>
              <a:rPr lang="en-US"/>
              <a:t>Learn more about the security measures in place to safeguard your vote: www.</a:t>
            </a:r>
          </a:p>
          <a:p>
            <a:r>
              <a:rPr lang="en-US"/>
              <a:t>eac.gov/voters/election-security</a:t>
            </a:r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white background with an illustration of a hand putting a ballot into a safe</a:t>
            </a:r>
          </a:p>
          <a:p>
            <a:r>
              <a:rPr lang="en-US"/>
              <a:t>with a red shield symbol next to it, mimicking a ballot box. The text above the</a:t>
            </a:r>
          </a:p>
          <a:p>
            <a:r>
              <a:rPr lang="en-US"/>
              <a:t>illustration reads, ‘Secure elections.’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44888" y="512763"/>
            <a:ext cx="20542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Part of election day preparation is completing testing for each</a:t>
            </a:r>
          </a:p>
          <a:p>
            <a:r>
              <a:rPr lang="en-US"/>
              <a:t>voting machine. After the election, these results are compared to our paper records.  🗳✅</a:t>
            </a:r>
          </a:p>
          <a:p>
            <a:endParaRPr lang="en-US"/>
          </a:p>
          <a:p>
            <a:r>
              <a:rPr lang="en-US"/>
              <a:t>Learn more at [LINK]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graphic titled ‘Testing and Auditing’ displaying a three-step process:</a:t>
            </a:r>
          </a:p>
          <a:p>
            <a:r>
              <a:rPr lang="en-US"/>
              <a:t>‘Prepare’ with an icon of three pencils, ‘Test’ with a piece of paper with x’s and a</a:t>
            </a:r>
          </a:p>
          <a:p>
            <a:r>
              <a:rPr lang="en-US"/>
              <a:t>checkmark, suggesting a test, and ‘Review’ with a check mark icon.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44888" y="512763"/>
            <a:ext cx="20542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Post-election audits are crucial for maintaining integrity, ensuring accuracy, and</a:t>
            </a:r>
          </a:p>
          <a:p>
            <a:r>
              <a:rPr lang="en-US"/>
              <a:t>promoting transparency of our elections.</a:t>
            </a:r>
          </a:p>
          <a:p>
            <a:r>
              <a:rPr lang="en-US"/>
              <a:t>Learn more about the process:</a:t>
            </a:r>
          </a:p>
          <a:p>
            <a:r>
              <a:rPr lang="en-US"/>
              <a:t>www.eac.gov/election-officials/election-audits-across-united-states</a:t>
            </a:r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Graphic with a blue background. The text at the top reads, ‘Election officials</a:t>
            </a:r>
          </a:p>
          <a:p>
            <a:r>
              <a:rPr lang="en-US"/>
              <a:t>randomly select ballots to audit. The ballots are hand counted and the vote</a:t>
            </a:r>
          </a:p>
          <a:p>
            <a:r>
              <a:rPr lang="en-US"/>
              <a:t>totals are compared to the machine counted vote totals. Any discrepancies are</a:t>
            </a:r>
          </a:p>
          <a:p>
            <a:r>
              <a:rPr lang="en-US"/>
              <a:t>investigated. Audit results are documented and reported. Audit complete.’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Curious about election audits? 🧐 An election audit is a detailed review of</a:t>
            </a:r>
          </a:p>
          <a:p>
            <a:r>
              <a:rPr lang="en-US"/>
              <a:t>procedures, results, and equipment to ensure accuracy and integrity.</a:t>
            </a:r>
          </a:p>
          <a:p>
            <a:r>
              <a:rPr lang="en-US"/>
              <a:t>Learn more at: www.eac.gov/election-officials/election-audits-across-united-states</a:t>
            </a:r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An illustrative image featuring a magnifying glass focusing on a document with</a:t>
            </a:r>
          </a:p>
          <a:p>
            <a:r>
              <a:rPr lang="en-US"/>
              <a:t>check marks, accompanied by the question “What is a post-election audit?” set</a:t>
            </a:r>
          </a:p>
          <a:p>
            <a:r>
              <a:rPr lang="en-US"/>
              <a:t>against a blue background.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44888" y="512763"/>
            <a:ext cx="20542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Election officials secure voting systems at every stage of the process, including</a:t>
            </a:r>
          </a:p>
          <a:p>
            <a:r>
              <a:rPr lang="en-US"/>
              <a:t>using tamper evident seals.</a:t>
            </a:r>
          </a:p>
          <a:p>
            <a:endParaRPr lang="en-US"/>
          </a:p>
          <a:p>
            <a:r>
              <a:rPr lang="en-US"/>
              <a:t>Learn more about how election officials secure voting systems at every stage of</a:t>
            </a:r>
          </a:p>
          <a:p>
            <a:r>
              <a:rPr lang="en-US"/>
              <a:t>the process, [link].</a:t>
            </a:r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hand holds a dark blue “Official Elections Seal” with a barcode and a “Tamper</a:t>
            </a:r>
          </a:p>
          <a:p>
            <a:r>
              <a:rPr lang="en-US"/>
              <a:t>Evident Label.” The headline reads: “Votes are secured at every stage of the</a:t>
            </a:r>
          </a:p>
          <a:p>
            <a:r>
              <a:rPr lang="en-US"/>
              <a:t>process.”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Did you know?</a:t>
            </a:r>
          </a:p>
          <a:p>
            <a:endParaRPr lang="en-US"/>
          </a:p>
          <a:p>
            <a:r>
              <a:rPr lang="en-US"/>
              <a:t>After each election, election results are thoroughly audited. We compare election results to paper records to ensure ballots were counted correctly.</a:t>
            </a:r>
          </a:p>
          <a:p>
            <a:endParaRPr lang="en-US"/>
          </a:p>
          <a:p>
            <a:r>
              <a:rPr lang="en-US"/>
              <a:t>Learn more about the types of security measures in place to safeguard your</a:t>
            </a:r>
          </a:p>
          <a:p>
            <a:r>
              <a:rPr lang="en-US"/>
              <a:t>vote, [LINK]</a:t>
            </a:r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Illustration of a blue voting machine with a ballot being inserted. A shield icon</a:t>
            </a:r>
          </a:p>
          <a:p>
            <a:r>
              <a:rPr lang="en-US"/>
              <a:t>with a checkmark appears beside security progress bars, and a password field</a:t>
            </a:r>
          </a:p>
          <a:p>
            <a:r>
              <a:rPr lang="en-US"/>
              <a:t>with hidden characters. Two overlapping circles with percentage symbols are</a:t>
            </a:r>
          </a:p>
          <a:p>
            <a:r>
              <a:rPr lang="en-US"/>
              <a:t>displayed above. Text at the bottom reads, “Did you know?”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9.sv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CBCB">
                <a:alpha val="100000"/>
              </a:srgbClr>
            </a:gs>
            <a:gs pos="33333">
              <a:srgbClr val="F1DACE">
                <a:alpha val="100000"/>
              </a:srgbClr>
            </a:gs>
            <a:gs pos="66667">
              <a:srgbClr val="DBE6FD">
                <a:alpha val="100000"/>
              </a:srgbClr>
            </a:gs>
            <a:gs pos="100000">
              <a:srgbClr val="E1EB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7401" y="5244276"/>
            <a:ext cx="3688655" cy="7340607"/>
            <a:chOff x="0" y="0"/>
            <a:chExt cx="4918207" cy="9787476"/>
          </a:xfrm>
        </p:grpSpPr>
        <p:sp>
          <p:nvSpPr>
            <p:cNvPr id="3" name="Freeform 3"/>
            <p:cNvSpPr/>
            <p:nvPr/>
          </p:nvSpPr>
          <p:spPr>
            <a:xfrm flipH="1">
              <a:off x="0" y="0"/>
              <a:ext cx="4918207" cy="9787476"/>
            </a:xfrm>
            <a:custGeom>
              <a:avLst/>
              <a:gdLst/>
              <a:ahLst/>
              <a:cxnLst/>
              <a:rect l="l" t="t" r="r" b="b"/>
              <a:pathLst>
                <a:path w="4918207" h="9787476">
                  <a:moveTo>
                    <a:pt x="4918207" y="0"/>
                  </a:moveTo>
                  <a:lnTo>
                    <a:pt x="0" y="0"/>
                  </a:lnTo>
                  <a:lnTo>
                    <a:pt x="0" y="9787476"/>
                  </a:lnTo>
                  <a:lnTo>
                    <a:pt x="4918207" y="9787476"/>
                  </a:lnTo>
                  <a:lnTo>
                    <a:pt x="4918207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 rot="1204312">
              <a:off x="988528" y="2177304"/>
              <a:ext cx="647214" cy="599752"/>
            </a:xfrm>
            <a:custGeom>
              <a:avLst/>
              <a:gdLst/>
              <a:ahLst/>
              <a:cxnLst/>
              <a:rect l="l" t="t" r="r" b="b"/>
              <a:pathLst>
                <a:path w="647214" h="599752">
                  <a:moveTo>
                    <a:pt x="0" y="0"/>
                  </a:moveTo>
                  <a:lnTo>
                    <a:pt x="647214" y="0"/>
                  </a:lnTo>
                  <a:lnTo>
                    <a:pt x="647214" y="599751"/>
                  </a:lnTo>
                  <a:lnTo>
                    <a:pt x="0" y="599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516426" y="5148696"/>
            <a:ext cx="3704552" cy="7378361"/>
            <a:chOff x="0" y="0"/>
            <a:chExt cx="4939402" cy="98378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939402" cy="9837814"/>
            </a:xfrm>
            <a:custGeom>
              <a:avLst/>
              <a:gdLst/>
              <a:ahLst/>
              <a:cxnLst/>
              <a:rect l="l" t="t" r="r" b="b"/>
              <a:pathLst>
                <a:path w="4939402" h="9837814">
                  <a:moveTo>
                    <a:pt x="0" y="0"/>
                  </a:moveTo>
                  <a:lnTo>
                    <a:pt x="4939402" y="0"/>
                  </a:lnTo>
                  <a:lnTo>
                    <a:pt x="4939402" y="9837814"/>
                  </a:lnTo>
                  <a:lnTo>
                    <a:pt x="0" y="9837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-887102">
              <a:off x="2893420" y="2037438"/>
              <a:ext cx="625433" cy="579568"/>
            </a:xfrm>
            <a:custGeom>
              <a:avLst/>
              <a:gdLst/>
              <a:ahLst/>
              <a:cxnLst/>
              <a:rect l="l" t="t" r="r" b="b"/>
              <a:pathLst>
                <a:path w="625433" h="579568">
                  <a:moveTo>
                    <a:pt x="0" y="0"/>
                  </a:moveTo>
                  <a:lnTo>
                    <a:pt x="625433" y="0"/>
                  </a:lnTo>
                  <a:lnTo>
                    <a:pt x="625433" y="579568"/>
                  </a:lnTo>
                  <a:lnTo>
                    <a:pt x="0" y="579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 rot="-407293">
            <a:off x="5070364" y="7517207"/>
            <a:ext cx="1211860" cy="549881"/>
          </a:xfrm>
          <a:custGeom>
            <a:avLst/>
            <a:gdLst/>
            <a:ahLst/>
            <a:cxnLst/>
            <a:rect l="l" t="t" r="r" b="b"/>
            <a:pathLst>
              <a:path w="1211860" h="549881">
                <a:moveTo>
                  <a:pt x="0" y="0"/>
                </a:moveTo>
                <a:lnTo>
                  <a:pt x="1211860" y="0"/>
                </a:lnTo>
                <a:lnTo>
                  <a:pt x="1211860" y="549882"/>
                </a:lnTo>
                <a:lnTo>
                  <a:pt x="0" y="5498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515185" y="8029952"/>
            <a:ext cx="1762329" cy="1173417"/>
          </a:xfrm>
          <a:custGeom>
            <a:avLst/>
            <a:gdLst/>
            <a:ahLst/>
            <a:cxnLst/>
            <a:rect l="l" t="t" r="r" b="b"/>
            <a:pathLst>
              <a:path w="1762329" h="1173417">
                <a:moveTo>
                  <a:pt x="0" y="0"/>
                </a:moveTo>
                <a:lnTo>
                  <a:pt x="1762329" y="0"/>
                </a:lnTo>
                <a:lnTo>
                  <a:pt x="1762329" y="1173417"/>
                </a:lnTo>
                <a:lnTo>
                  <a:pt x="0" y="11734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324725" y="8031249"/>
            <a:ext cx="1762329" cy="1173417"/>
          </a:xfrm>
          <a:custGeom>
            <a:avLst/>
            <a:gdLst/>
            <a:ahLst/>
            <a:cxnLst/>
            <a:rect l="l" t="t" r="r" b="b"/>
            <a:pathLst>
              <a:path w="1762329" h="1173417">
                <a:moveTo>
                  <a:pt x="0" y="0"/>
                </a:moveTo>
                <a:lnTo>
                  <a:pt x="1762329" y="0"/>
                </a:lnTo>
                <a:lnTo>
                  <a:pt x="1762329" y="1173418"/>
                </a:lnTo>
                <a:lnTo>
                  <a:pt x="0" y="11734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373067" y="8835843"/>
            <a:ext cx="9540866" cy="3927657"/>
          </a:xfrm>
          <a:custGeom>
            <a:avLst/>
            <a:gdLst/>
            <a:ahLst/>
            <a:cxnLst/>
            <a:rect l="l" t="t" r="r" b="b"/>
            <a:pathLst>
              <a:path w="9540866" h="3927657">
                <a:moveTo>
                  <a:pt x="0" y="0"/>
                </a:moveTo>
                <a:lnTo>
                  <a:pt x="9540866" y="0"/>
                </a:lnTo>
                <a:lnTo>
                  <a:pt x="9540866" y="3927657"/>
                </a:lnTo>
                <a:lnTo>
                  <a:pt x="0" y="39276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279610" y="1139334"/>
            <a:ext cx="7727779" cy="3142587"/>
            <a:chOff x="0" y="0"/>
            <a:chExt cx="10303705" cy="4190116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10303705" cy="4190116"/>
              <a:chOff x="0" y="0"/>
              <a:chExt cx="2542842" cy="10340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542842" cy="1034075"/>
              </a:xfrm>
              <a:custGeom>
                <a:avLst/>
                <a:gdLst/>
                <a:ahLst/>
                <a:cxnLst/>
                <a:rect l="l" t="t" r="r" b="b"/>
                <a:pathLst>
                  <a:path w="2542842" h="1034075">
                    <a:moveTo>
                      <a:pt x="24044" y="0"/>
                    </a:moveTo>
                    <a:lnTo>
                      <a:pt x="2518798" y="0"/>
                    </a:lnTo>
                    <a:cubicBezTo>
                      <a:pt x="2525175" y="0"/>
                      <a:pt x="2531291" y="2533"/>
                      <a:pt x="2535800" y="7042"/>
                    </a:cubicBezTo>
                    <a:cubicBezTo>
                      <a:pt x="2540309" y="11551"/>
                      <a:pt x="2542842" y="17667"/>
                      <a:pt x="2542842" y="24044"/>
                    </a:cubicBezTo>
                    <a:lnTo>
                      <a:pt x="2542842" y="1010031"/>
                    </a:lnTo>
                    <a:cubicBezTo>
                      <a:pt x="2542842" y="1023310"/>
                      <a:pt x="2532077" y="1034075"/>
                      <a:pt x="2518798" y="1034075"/>
                    </a:cubicBezTo>
                    <a:lnTo>
                      <a:pt x="24044" y="1034075"/>
                    </a:lnTo>
                    <a:cubicBezTo>
                      <a:pt x="17667" y="1034075"/>
                      <a:pt x="11551" y="1031542"/>
                      <a:pt x="7042" y="1027033"/>
                    </a:cubicBezTo>
                    <a:cubicBezTo>
                      <a:pt x="2533" y="1022524"/>
                      <a:pt x="0" y="1016408"/>
                      <a:pt x="0" y="1010031"/>
                    </a:cubicBezTo>
                    <a:lnTo>
                      <a:pt x="0" y="24044"/>
                    </a:lnTo>
                    <a:cubicBezTo>
                      <a:pt x="0" y="17667"/>
                      <a:pt x="2533" y="11551"/>
                      <a:pt x="7042" y="7042"/>
                    </a:cubicBezTo>
                    <a:cubicBezTo>
                      <a:pt x="11551" y="2533"/>
                      <a:pt x="17667" y="0"/>
                      <a:pt x="2404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13262">
                      <a:alpha val="100000"/>
                    </a:srgbClr>
                  </a:gs>
                  <a:gs pos="100000">
                    <a:srgbClr val="344C8D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28575"/>
                <a:ext cx="2542842" cy="10626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201147" y="328627"/>
              <a:ext cx="9901411" cy="3392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69"/>
                </a:lnSpc>
                <a:spcBef>
                  <a:spcPct val="0"/>
                </a:spcBef>
              </a:pPr>
              <a:r>
                <a:rPr lang="en-US" sz="8669" b="1">
                  <a:solidFill>
                    <a:srgbClr val="FFFFFF"/>
                  </a:solidFill>
                  <a:latin typeface="Fraunces Bold"/>
                  <a:ea typeface="Fraunces Bold"/>
                  <a:cs typeface="Fraunces Bold"/>
                  <a:sym typeface="Fraunces Bold"/>
                </a:rPr>
                <a:t>Meet the Audit Team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64BB">
                <a:alpha val="100000"/>
              </a:srgbClr>
            </a:gs>
            <a:gs pos="50000">
              <a:srgbClr val="2583D4">
                <a:alpha val="100000"/>
              </a:srgbClr>
            </a:gs>
            <a:gs pos="100000">
              <a:srgbClr val="3389D3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652073"/>
            <a:ext cx="10287000" cy="2178102"/>
            <a:chOff x="0" y="0"/>
            <a:chExt cx="4988996" cy="10563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88996" cy="1056337"/>
            </a:xfrm>
            <a:custGeom>
              <a:avLst/>
              <a:gdLst/>
              <a:ahLst/>
              <a:cxnLst/>
              <a:rect l="l" t="t" r="r" b="b"/>
              <a:pathLst>
                <a:path w="4988996" h="1056337">
                  <a:moveTo>
                    <a:pt x="0" y="0"/>
                  </a:moveTo>
                  <a:lnTo>
                    <a:pt x="4988996" y="0"/>
                  </a:lnTo>
                  <a:lnTo>
                    <a:pt x="4988996" y="1056337"/>
                  </a:lnTo>
                  <a:lnTo>
                    <a:pt x="0" y="1056337"/>
                  </a:lnTo>
                  <a:close/>
                </a:path>
              </a:pathLst>
            </a:custGeom>
            <a:gradFill rotWithShape="1">
              <a:gsLst>
                <a:gs pos="0">
                  <a:srgbClr val="C8D1D9">
                    <a:alpha val="100000"/>
                  </a:srgbClr>
                </a:gs>
                <a:gs pos="100000">
                  <a:srgbClr val="9B9AA3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988996" cy="1084912"/>
            </a:xfrm>
            <a:prstGeom prst="rect">
              <a:avLst/>
            </a:prstGeom>
          </p:spPr>
          <p:txBody>
            <a:bodyPr lIns="33105" tIns="33105" rIns="33105" bIns="33105" rtlCol="0" anchor="ctr"/>
            <a:lstStyle/>
            <a:p>
              <a:pPr algn="ctr">
                <a:lnSpc>
                  <a:spcPts val="14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84001" y="1274579"/>
            <a:ext cx="8118998" cy="2740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59"/>
              </a:lnSpc>
            </a:pPr>
            <a:r>
              <a:rPr lang="en-US" sz="9195" b="1" dirty="0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Checking</a:t>
            </a:r>
          </a:p>
          <a:p>
            <a:pPr algn="ctr">
              <a:lnSpc>
                <a:spcPts val="10759"/>
              </a:lnSpc>
              <a:spcBef>
                <a:spcPct val="0"/>
              </a:spcBef>
            </a:pPr>
            <a:r>
              <a:rPr lang="en-US" sz="9195" b="1" dirty="0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Our Work</a:t>
            </a:r>
          </a:p>
        </p:txBody>
      </p:sp>
      <p:sp>
        <p:nvSpPr>
          <p:cNvPr id="6" name="Freeform 6"/>
          <p:cNvSpPr/>
          <p:nvPr/>
        </p:nvSpPr>
        <p:spPr>
          <a:xfrm>
            <a:off x="5153223" y="4588867"/>
            <a:ext cx="3758352" cy="7479308"/>
          </a:xfrm>
          <a:custGeom>
            <a:avLst/>
            <a:gdLst/>
            <a:ahLst/>
            <a:cxnLst/>
            <a:rect l="l" t="t" r="r" b="b"/>
            <a:pathLst>
              <a:path w="3758352" h="7479308">
                <a:moveTo>
                  <a:pt x="0" y="0"/>
                </a:moveTo>
                <a:lnTo>
                  <a:pt x="3758352" y="0"/>
                </a:lnTo>
                <a:lnTo>
                  <a:pt x="3758352" y="7479308"/>
                </a:lnTo>
                <a:lnTo>
                  <a:pt x="0" y="7479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044211" y="4741457"/>
            <a:ext cx="3099289" cy="7326718"/>
          </a:xfrm>
          <a:custGeom>
            <a:avLst/>
            <a:gdLst/>
            <a:ahLst/>
            <a:cxnLst/>
            <a:rect l="l" t="t" r="r" b="b"/>
            <a:pathLst>
              <a:path w="3099289" h="7326718">
                <a:moveTo>
                  <a:pt x="0" y="0"/>
                </a:moveTo>
                <a:lnTo>
                  <a:pt x="3099289" y="0"/>
                </a:lnTo>
                <a:lnTo>
                  <a:pt x="3099289" y="7326718"/>
                </a:lnTo>
                <a:lnTo>
                  <a:pt x="0" y="7326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CBCB">
                <a:alpha val="100000"/>
              </a:srgbClr>
            </a:gs>
            <a:gs pos="33333">
              <a:srgbClr val="F1DACE">
                <a:alpha val="100000"/>
              </a:srgbClr>
            </a:gs>
            <a:gs pos="66667">
              <a:srgbClr val="DBE6FD">
                <a:alpha val="100000"/>
              </a:srgbClr>
            </a:gs>
            <a:gs pos="100000">
              <a:srgbClr val="E1EBFF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12456" y="2566864"/>
            <a:ext cx="5682312" cy="3048258"/>
            <a:chOff x="0" y="0"/>
            <a:chExt cx="7576416" cy="40643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76416" cy="4064345"/>
            </a:xfrm>
            <a:custGeom>
              <a:avLst/>
              <a:gdLst/>
              <a:ahLst/>
              <a:cxnLst/>
              <a:rect l="l" t="t" r="r" b="b"/>
              <a:pathLst>
                <a:path w="7576416" h="4064345">
                  <a:moveTo>
                    <a:pt x="0" y="0"/>
                  </a:moveTo>
                  <a:lnTo>
                    <a:pt x="7576416" y="0"/>
                  </a:lnTo>
                  <a:lnTo>
                    <a:pt x="7576416" y="4064345"/>
                  </a:lnTo>
                  <a:lnTo>
                    <a:pt x="0" y="40643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418308" y="448800"/>
              <a:ext cx="6739800" cy="3615545"/>
            </a:xfrm>
            <a:custGeom>
              <a:avLst/>
              <a:gdLst/>
              <a:ahLst/>
              <a:cxnLst/>
              <a:rect l="l" t="t" r="r" b="b"/>
              <a:pathLst>
                <a:path w="6739800" h="3615545">
                  <a:moveTo>
                    <a:pt x="0" y="0"/>
                  </a:moveTo>
                  <a:lnTo>
                    <a:pt x="6739800" y="0"/>
                  </a:lnTo>
                  <a:lnTo>
                    <a:pt x="6739800" y="3615545"/>
                  </a:lnTo>
                  <a:lnTo>
                    <a:pt x="0" y="3615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58140" y="2819112"/>
            <a:ext cx="3082395" cy="1653541"/>
            <a:chOff x="0" y="0"/>
            <a:chExt cx="4109860" cy="22047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9860" cy="2204721"/>
            </a:xfrm>
            <a:custGeom>
              <a:avLst/>
              <a:gdLst/>
              <a:ahLst/>
              <a:cxnLst/>
              <a:rect l="l" t="t" r="r" b="b"/>
              <a:pathLst>
                <a:path w="4109860" h="2204721">
                  <a:moveTo>
                    <a:pt x="0" y="0"/>
                  </a:moveTo>
                  <a:lnTo>
                    <a:pt x="4109860" y="0"/>
                  </a:lnTo>
                  <a:lnTo>
                    <a:pt x="4109860" y="2204721"/>
                  </a:lnTo>
                  <a:lnTo>
                    <a:pt x="0" y="22047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254000" y="243453"/>
              <a:ext cx="3656034" cy="1961268"/>
            </a:xfrm>
            <a:custGeom>
              <a:avLst/>
              <a:gdLst/>
              <a:ahLst/>
              <a:cxnLst/>
              <a:rect l="l" t="t" r="r" b="b"/>
              <a:pathLst>
                <a:path w="3656034" h="1961268">
                  <a:moveTo>
                    <a:pt x="0" y="0"/>
                  </a:moveTo>
                  <a:lnTo>
                    <a:pt x="3656034" y="0"/>
                  </a:lnTo>
                  <a:lnTo>
                    <a:pt x="3656034" y="1961268"/>
                  </a:lnTo>
                  <a:lnTo>
                    <a:pt x="0" y="1961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-57150" y="4472653"/>
            <a:ext cx="4694618" cy="8503920"/>
          </a:xfrm>
          <a:custGeom>
            <a:avLst/>
            <a:gdLst/>
            <a:ahLst/>
            <a:cxnLst/>
            <a:rect l="l" t="t" r="r" b="b"/>
            <a:pathLst>
              <a:path w="4694618" h="11538231">
                <a:moveTo>
                  <a:pt x="0" y="0"/>
                </a:moveTo>
                <a:lnTo>
                  <a:pt x="4694618" y="0"/>
                </a:lnTo>
                <a:lnTo>
                  <a:pt x="4694618" y="11538231"/>
                </a:lnTo>
                <a:lnTo>
                  <a:pt x="0" y="115382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5" b="-356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4793038" y="10523193"/>
            <a:ext cx="4579562" cy="1453970"/>
            <a:chOff x="0" y="0"/>
            <a:chExt cx="6106083" cy="1938627"/>
          </a:xfrm>
        </p:grpSpPr>
        <p:sp>
          <p:nvSpPr>
            <p:cNvPr id="10" name="Freeform 10"/>
            <p:cNvSpPr/>
            <p:nvPr/>
          </p:nvSpPr>
          <p:spPr>
            <a:xfrm>
              <a:off x="0" y="51397"/>
              <a:ext cx="898733" cy="880758"/>
            </a:xfrm>
            <a:custGeom>
              <a:avLst/>
              <a:gdLst/>
              <a:ahLst/>
              <a:cxnLst/>
              <a:rect l="l" t="t" r="r" b="b"/>
              <a:pathLst>
                <a:path w="898733" h="880758">
                  <a:moveTo>
                    <a:pt x="0" y="0"/>
                  </a:moveTo>
                  <a:lnTo>
                    <a:pt x="898733" y="0"/>
                  </a:lnTo>
                  <a:lnTo>
                    <a:pt x="898733" y="880758"/>
                  </a:lnTo>
                  <a:lnTo>
                    <a:pt x="0" y="880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429890" y="47625"/>
              <a:ext cx="4676193" cy="18910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484"/>
                </a:lnSpc>
              </a:pPr>
              <a:r>
                <a:rPr lang="en-US" sz="4985">
                  <a:solidFill>
                    <a:srgbClr val="12255A"/>
                  </a:solidFill>
                  <a:latin typeface="Fraunces"/>
                  <a:ea typeface="Fraunces"/>
                  <a:cs typeface="Fraunces"/>
                  <a:sym typeface="Fraunces"/>
                </a:rPr>
                <a:t>Open to the public 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803660" y="7969388"/>
            <a:ext cx="4568940" cy="2149295"/>
            <a:chOff x="0" y="0"/>
            <a:chExt cx="6091919" cy="28657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98733" cy="880758"/>
            </a:xfrm>
            <a:custGeom>
              <a:avLst/>
              <a:gdLst/>
              <a:ahLst/>
              <a:cxnLst/>
              <a:rect l="l" t="t" r="r" b="b"/>
              <a:pathLst>
                <a:path w="898733" h="880758">
                  <a:moveTo>
                    <a:pt x="0" y="0"/>
                  </a:moveTo>
                  <a:lnTo>
                    <a:pt x="898733" y="0"/>
                  </a:lnTo>
                  <a:lnTo>
                    <a:pt x="898733" y="880758"/>
                  </a:lnTo>
                  <a:lnTo>
                    <a:pt x="0" y="880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01563" y="47625"/>
              <a:ext cx="4690356" cy="28181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484"/>
                </a:lnSpc>
              </a:pPr>
              <a:r>
                <a:rPr lang="en-US" sz="4985" dirty="0">
                  <a:solidFill>
                    <a:srgbClr val="12255A"/>
                  </a:solidFill>
                  <a:latin typeface="Fraunces"/>
                  <a:ea typeface="Fraunces"/>
                  <a:cs typeface="Fraunces"/>
                  <a:sym typeface="Fraunces"/>
                </a:rPr>
                <a:t>Watch the process up close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803660" y="5482822"/>
            <a:ext cx="4568940" cy="2149295"/>
            <a:chOff x="0" y="0"/>
            <a:chExt cx="6091919" cy="2865727"/>
          </a:xfrm>
        </p:grpSpPr>
        <p:sp>
          <p:nvSpPr>
            <p:cNvPr id="16" name="Freeform 16"/>
            <p:cNvSpPr/>
            <p:nvPr/>
          </p:nvSpPr>
          <p:spPr>
            <a:xfrm>
              <a:off x="0" y="12260"/>
              <a:ext cx="898733" cy="880758"/>
            </a:xfrm>
            <a:custGeom>
              <a:avLst/>
              <a:gdLst/>
              <a:ahLst/>
              <a:cxnLst/>
              <a:rect l="l" t="t" r="r" b="b"/>
              <a:pathLst>
                <a:path w="898733" h="880758">
                  <a:moveTo>
                    <a:pt x="0" y="0"/>
                  </a:moveTo>
                  <a:lnTo>
                    <a:pt x="898733" y="0"/>
                  </a:lnTo>
                  <a:lnTo>
                    <a:pt x="898733" y="880758"/>
                  </a:lnTo>
                  <a:lnTo>
                    <a:pt x="0" y="880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77044" y="47625"/>
              <a:ext cx="4714875" cy="28181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484"/>
                </a:lnSpc>
              </a:pPr>
              <a:r>
                <a:rPr lang="en-US" sz="4985" dirty="0">
                  <a:solidFill>
                    <a:srgbClr val="12255A"/>
                  </a:solidFill>
                  <a:latin typeface="Fraunces"/>
                  <a:ea typeface="Fraunces"/>
                  <a:cs typeface="Fraunces"/>
                  <a:sym typeface="Fraunces"/>
                </a:rPr>
                <a:t>See how results are checked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431866" y="1123950"/>
            <a:ext cx="5423268" cy="3348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18"/>
              </a:lnSpc>
            </a:pPr>
            <a:r>
              <a:rPr lang="en-US" sz="8148" b="1" dirty="0">
                <a:gradFill>
                  <a:gsLst>
                    <a:gs pos="0">
                      <a:srgbClr val="243567">
                        <a:alpha val="100000"/>
                      </a:srgbClr>
                    </a:gs>
                    <a:gs pos="100000">
                      <a:srgbClr val="274397">
                        <a:alpha val="100000"/>
                      </a:srgbClr>
                    </a:gs>
                  </a:gsLst>
                  <a:lin ang="0"/>
                </a:gradFill>
                <a:latin typeface="Fraunces Bold"/>
                <a:ea typeface="Fraunces Bold"/>
                <a:cs typeface="Fraunces Bold"/>
                <a:sym typeface="Fraunces Bold"/>
              </a:rPr>
              <a:t>OBSERVE THE AUDIT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CBCB">
                <a:alpha val="100000"/>
              </a:srgbClr>
            </a:gs>
            <a:gs pos="33333">
              <a:srgbClr val="F1DACE">
                <a:alpha val="100000"/>
              </a:srgbClr>
            </a:gs>
            <a:gs pos="66667">
              <a:srgbClr val="DBE6FD">
                <a:alpha val="100000"/>
              </a:srgbClr>
            </a:gs>
            <a:gs pos="100000">
              <a:srgbClr val="E1EBFF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812456" y="2566864"/>
            <a:ext cx="5682312" cy="3048258"/>
            <a:chOff x="0" y="0"/>
            <a:chExt cx="7576416" cy="40643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76416" cy="4064345"/>
            </a:xfrm>
            <a:custGeom>
              <a:avLst/>
              <a:gdLst/>
              <a:ahLst/>
              <a:cxnLst/>
              <a:rect l="l" t="t" r="r" b="b"/>
              <a:pathLst>
                <a:path w="7576416" h="4064345">
                  <a:moveTo>
                    <a:pt x="0" y="0"/>
                  </a:moveTo>
                  <a:lnTo>
                    <a:pt x="7576416" y="0"/>
                  </a:lnTo>
                  <a:lnTo>
                    <a:pt x="7576416" y="4064345"/>
                  </a:lnTo>
                  <a:lnTo>
                    <a:pt x="0" y="40643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418308" y="448800"/>
              <a:ext cx="6739800" cy="3615545"/>
            </a:xfrm>
            <a:custGeom>
              <a:avLst/>
              <a:gdLst/>
              <a:ahLst/>
              <a:cxnLst/>
              <a:rect l="l" t="t" r="r" b="b"/>
              <a:pathLst>
                <a:path w="6739800" h="3615545">
                  <a:moveTo>
                    <a:pt x="0" y="0"/>
                  </a:moveTo>
                  <a:lnTo>
                    <a:pt x="6739800" y="0"/>
                  </a:lnTo>
                  <a:lnTo>
                    <a:pt x="6739800" y="3615545"/>
                  </a:lnTo>
                  <a:lnTo>
                    <a:pt x="0" y="3615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58140" y="2819112"/>
            <a:ext cx="3082395" cy="1653541"/>
            <a:chOff x="0" y="0"/>
            <a:chExt cx="4109860" cy="22047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9860" cy="2204721"/>
            </a:xfrm>
            <a:custGeom>
              <a:avLst/>
              <a:gdLst/>
              <a:ahLst/>
              <a:cxnLst/>
              <a:rect l="l" t="t" r="r" b="b"/>
              <a:pathLst>
                <a:path w="4109860" h="2204721">
                  <a:moveTo>
                    <a:pt x="0" y="0"/>
                  </a:moveTo>
                  <a:lnTo>
                    <a:pt x="4109860" y="0"/>
                  </a:lnTo>
                  <a:lnTo>
                    <a:pt x="4109860" y="2204721"/>
                  </a:lnTo>
                  <a:lnTo>
                    <a:pt x="0" y="22047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254000" y="243453"/>
              <a:ext cx="3656034" cy="1961268"/>
            </a:xfrm>
            <a:custGeom>
              <a:avLst/>
              <a:gdLst/>
              <a:ahLst/>
              <a:cxnLst/>
              <a:rect l="l" t="t" r="r" b="b"/>
              <a:pathLst>
                <a:path w="3656034" h="1961268">
                  <a:moveTo>
                    <a:pt x="0" y="0"/>
                  </a:moveTo>
                  <a:lnTo>
                    <a:pt x="3656034" y="0"/>
                  </a:lnTo>
                  <a:lnTo>
                    <a:pt x="3656034" y="1961268"/>
                  </a:lnTo>
                  <a:lnTo>
                    <a:pt x="0" y="1961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-57150" y="4472653"/>
            <a:ext cx="4694618" cy="8503920"/>
          </a:xfrm>
          <a:custGeom>
            <a:avLst/>
            <a:gdLst/>
            <a:ahLst/>
            <a:cxnLst/>
            <a:rect l="l" t="t" r="r" b="b"/>
            <a:pathLst>
              <a:path w="4694618" h="11538231">
                <a:moveTo>
                  <a:pt x="0" y="0"/>
                </a:moveTo>
                <a:lnTo>
                  <a:pt x="4694618" y="0"/>
                </a:lnTo>
                <a:lnTo>
                  <a:pt x="4694618" y="11538231"/>
                </a:lnTo>
                <a:lnTo>
                  <a:pt x="0" y="115382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5" b="-356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2431866" y="1123950"/>
            <a:ext cx="5423268" cy="3348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18"/>
              </a:lnSpc>
            </a:pPr>
            <a:r>
              <a:rPr lang="en-US" sz="8148" b="1">
                <a:gradFill>
                  <a:gsLst>
                    <a:gs pos="0">
                      <a:srgbClr val="243567">
                        <a:alpha val="100000"/>
                      </a:srgbClr>
                    </a:gs>
                    <a:gs pos="100000">
                      <a:srgbClr val="274397">
                        <a:alpha val="100000"/>
                      </a:srgbClr>
                    </a:gs>
                  </a:gsLst>
                  <a:lin ang="0"/>
                </a:gradFill>
                <a:latin typeface="Fraunces Bold"/>
                <a:ea typeface="Fraunces Bold"/>
                <a:cs typeface="Fraunces Bold"/>
                <a:sym typeface="Fraunces Bold"/>
              </a:rPr>
              <a:t>OBSERVE THE AUDIT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885118" y="5526197"/>
            <a:ext cx="5480502" cy="1697610"/>
            <a:chOff x="0" y="0"/>
            <a:chExt cx="7307336" cy="22634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31015" cy="912395"/>
            </a:xfrm>
            <a:custGeom>
              <a:avLst/>
              <a:gdLst/>
              <a:ahLst/>
              <a:cxnLst/>
              <a:rect l="l" t="t" r="r" b="b"/>
              <a:pathLst>
                <a:path w="931015" h="912395">
                  <a:moveTo>
                    <a:pt x="0" y="0"/>
                  </a:moveTo>
                  <a:lnTo>
                    <a:pt x="931015" y="0"/>
                  </a:lnTo>
                  <a:lnTo>
                    <a:pt x="931015" y="912395"/>
                  </a:lnTo>
                  <a:lnTo>
                    <a:pt x="0" y="912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22691" y="-95250"/>
              <a:ext cx="6084646" cy="23587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30"/>
                </a:lnSpc>
              </a:pPr>
              <a:r>
                <a:rPr lang="en-US" sz="5164">
                  <a:solidFill>
                    <a:srgbClr val="12255A"/>
                  </a:solidFill>
                  <a:latin typeface="Fraunces"/>
                  <a:ea typeface="Fraunces"/>
                  <a:cs typeface="Fraunces"/>
                  <a:sym typeface="Fraunces"/>
                </a:rPr>
                <a:t>Open to the public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885118" y="7827239"/>
            <a:ext cx="8028397" cy="783210"/>
            <a:chOff x="0" y="0"/>
            <a:chExt cx="10704529" cy="1044281"/>
          </a:xfrm>
        </p:grpSpPr>
        <p:sp>
          <p:nvSpPr>
            <p:cNvPr id="14" name="Freeform 14"/>
            <p:cNvSpPr/>
            <p:nvPr/>
          </p:nvSpPr>
          <p:spPr>
            <a:xfrm>
              <a:off x="0" y="56418"/>
              <a:ext cx="871918" cy="922665"/>
            </a:xfrm>
            <a:custGeom>
              <a:avLst/>
              <a:gdLst/>
              <a:ahLst/>
              <a:cxnLst/>
              <a:rect l="l" t="t" r="r" b="b"/>
              <a:pathLst>
                <a:path w="871918" h="922665">
                  <a:moveTo>
                    <a:pt x="0" y="0"/>
                  </a:moveTo>
                  <a:lnTo>
                    <a:pt x="871918" y="0"/>
                  </a:lnTo>
                  <a:lnTo>
                    <a:pt x="871918" y="922665"/>
                  </a:lnTo>
                  <a:lnTo>
                    <a:pt x="0" y="922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22691" y="-95250"/>
              <a:ext cx="9481838" cy="1139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30"/>
                </a:lnSpc>
              </a:pPr>
              <a:r>
                <a:rPr lang="en-US" sz="5164">
                  <a:solidFill>
                    <a:srgbClr val="12255A"/>
                  </a:solidFill>
                  <a:latin typeface="Fraunces"/>
                  <a:ea typeface="Fraunces"/>
                  <a:cs typeface="Fraunces"/>
                  <a:sym typeface="Fraunces"/>
                </a:rPr>
                <a:t>[Date &amp; Time]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939097" y="9524849"/>
            <a:ext cx="5137587" cy="1697610"/>
            <a:chOff x="0" y="0"/>
            <a:chExt cx="6850116" cy="2263481"/>
          </a:xfrm>
        </p:grpSpPr>
        <p:sp>
          <p:nvSpPr>
            <p:cNvPr id="17" name="Freeform 17"/>
            <p:cNvSpPr/>
            <p:nvPr/>
          </p:nvSpPr>
          <p:spPr>
            <a:xfrm>
              <a:off x="0" y="87705"/>
              <a:ext cx="694626" cy="945070"/>
            </a:xfrm>
            <a:custGeom>
              <a:avLst/>
              <a:gdLst/>
              <a:ahLst/>
              <a:cxnLst/>
              <a:rect l="l" t="t" r="r" b="b"/>
              <a:pathLst>
                <a:path w="694626" h="945070">
                  <a:moveTo>
                    <a:pt x="0" y="0"/>
                  </a:moveTo>
                  <a:lnTo>
                    <a:pt x="694626" y="0"/>
                  </a:lnTo>
                  <a:lnTo>
                    <a:pt x="694626" y="945070"/>
                  </a:lnTo>
                  <a:lnTo>
                    <a:pt x="0" y="945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50718" y="-95250"/>
              <a:ext cx="5699397" cy="23587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30"/>
                </a:lnSpc>
              </a:pPr>
              <a:r>
                <a:rPr lang="en-US" sz="5164">
                  <a:solidFill>
                    <a:srgbClr val="12255A"/>
                  </a:solidFill>
                  <a:latin typeface="Fraunces"/>
                  <a:ea typeface="Fraunces"/>
                  <a:cs typeface="Fraunces"/>
                  <a:sym typeface="Fraunces"/>
                </a:rPr>
                <a:t>[Office/</a:t>
              </a:r>
            </a:p>
            <a:p>
              <a:pPr algn="l">
                <a:lnSpc>
                  <a:spcPts val="7230"/>
                </a:lnSpc>
              </a:pPr>
              <a:r>
                <a:rPr lang="en-US" sz="5164">
                  <a:solidFill>
                    <a:srgbClr val="12255A"/>
                  </a:solidFill>
                  <a:latin typeface="Fraunces"/>
                  <a:ea typeface="Fraunces"/>
                  <a:cs typeface="Fraunces"/>
                  <a:sym typeface="Fraunces"/>
                </a:rPr>
                <a:t>Location]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50000">
              <a:srgbClr val="DBE6FD">
                <a:alpha val="100000"/>
              </a:srgbClr>
            </a:gs>
            <a:gs pos="100000">
              <a:srgbClr val="CEDAF1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258816" y="5633313"/>
            <a:ext cx="6753082" cy="0"/>
          </a:xfrm>
          <a:prstGeom prst="line">
            <a:avLst/>
          </a:prstGeom>
          <a:ln w="47625" cap="flat">
            <a:solidFill>
              <a:srgbClr val="D52E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317577" y="4695300"/>
            <a:ext cx="6416723" cy="9924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22"/>
              </a:lnSpc>
            </a:pPr>
            <a:r>
              <a:rPr lang="en-US" sz="14244" b="1" dirty="0">
                <a:solidFill>
                  <a:srgbClr val="D52E32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AUDITS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1238250" y="3617751"/>
            <a:ext cx="7164491" cy="0"/>
          </a:xfrm>
          <a:prstGeom prst="line">
            <a:avLst/>
          </a:prstGeom>
          <a:ln w="47625" cap="flat">
            <a:solidFill>
              <a:srgbClr val="D52E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181100" y="2666768"/>
            <a:ext cx="7164490" cy="9924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22"/>
              </a:lnSpc>
            </a:pPr>
            <a:r>
              <a:rPr lang="en-US" sz="14244" b="1" dirty="0">
                <a:solidFill>
                  <a:srgbClr val="2D64B5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ELECTION</a:t>
            </a:r>
          </a:p>
        </p:txBody>
      </p:sp>
      <p:sp>
        <p:nvSpPr>
          <p:cNvPr id="6" name="Freeform 6"/>
          <p:cNvSpPr/>
          <p:nvPr/>
        </p:nvSpPr>
        <p:spPr>
          <a:xfrm>
            <a:off x="3948645" y="3273535"/>
            <a:ext cx="7603431" cy="10740573"/>
          </a:xfrm>
          <a:custGeom>
            <a:avLst/>
            <a:gdLst/>
            <a:ahLst/>
            <a:cxnLst/>
            <a:rect l="l" t="t" r="r" b="b"/>
            <a:pathLst>
              <a:path w="7603431" h="10740573">
                <a:moveTo>
                  <a:pt x="0" y="0"/>
                </a:moveTo>
                <a:lnTo>
                  <a:pt x="7603430" y="0"/>
                </a:lnTo>
                <a:lnTo>
                  <a:pt x="7603430" y="10740573"/>
                </a:lnTo>
                <a:lnTo>
                  <a:pt x="0" y="107405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33333">
              <a:srgbClr val="E1EBFF">
                <a:alpha val="100000"/>
              </a:srgbClr>
            </a:gs>
            <a:gs pos="66667">
              <a:srgbClr val="E1EBFF">
                <a:alpha val="100000"/>
              </a:srgbClr>
            </a:gs>
            <a:gs pos="100000">
              <a:srgbClr val="C0E4F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8959" y="3858589"/>
            <a:ext cx="8369083" cy="11531443"/>
            <a:chOff x="0" y="-102895"/>
            <a:chExt cx="11158777" cy="15375257"/>
          </a:xfrm>
        </p:grpSpPr>
        <p:grpSp>
          <p:nvGrpSpPr>
            <p:cNvPr id="3" name="Group 3"/>
            <p:cNvGrpSpPr/>
            <p:nvPr/>
          </p:nvGrpSpPr>
          <p:grpSpPr>
            <a:xfrm>
              <a:off x="82181" y="-102895"/>
              <a:ext cx="11076596" cy="15375257"/>
              <a:chOff x="0" y="-19050"/>
              <a:chExt cx="2050715" cy="284656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050715" cy="2233318"/>
              </a:xfrm>
              <a:custGeom>
                <a:avLst/>
                <a:gdLst/>
                <a:ahLst/>
                <a:cxnLst/>
                <a:rect l="l" t="t" r="r" b="b"/>
                <a:pathLst>
                  <a:path w="2050715" h="2827517">
                    <a:moveTo>
                      <a:pt x="26250" y="0"/>
                    </a:moveTo>
                    <a:lnTo>
                      <a:pt x="2024465" y="0"/>
                    </a:lnTo>
                    <a:cubicBezTo>
                      <a:pt x="2031427" y="0"/>
                      <a:pt x="2038104" y="2766"/>
                      <a:pt x="2043026" y="7688"/>
                    </a:cubicBezTo>
                    <a:cubicBezTo>
                      <a:pt x="2047949" y="12611"/>
                      <a:pt x="2050715" y="19288"/>
                      <a:pt x="2050715" y="26250"/>
                    </a:cubicBezTo>
                    <a:lnTo>
                      <a:pt x="2050715" y="2801267"/>
                    </a:lnTo>
                    <a:cubicBezTo>
                      <a:pt x="2050715" y="2808229"/>
                      <a:pt x="2047949" y="2814906"/>
                      <a:pt x="2043026" y="2819828"/>
                    </a:cubicBezTo>
                    <a:cubicBezTo>
                      <a:pt x="2038104" y="2824751"/>
                      <a:pt x="2031427" y="2827517"/>
                      <a:pt x="2024465" y="2827517"/>
                    </a:cubicBezTo>
                    <a:lnTo>
                      <a:pt x="26250" y="2827517"/>
                    </a:lnTo>
                    <a:cubicBezTo>
                      <a:pt x="19288" y="2827517"/>
                      <a:pt x="12611" y="2824751"/>
                      <a:pt x="7688" y="2819828"/>
                    </a:cubicBezTo>
                    <a:cubicBezTo>
                      <a:pt x="2766" y="2814906"/>
                      <a:pt x="0" y="2808229"/>
                      <a:pt x="0" y="2801267"/>
                    </a:cubicBezTo>
                    <a:lnTo>
                      <a:pt x="0" y="26250"/>
                    </a:lnTo>
                    <a:cubicBezTo>
                      <a:pt x="0" y="19288"/>
                      <a:pt x="2766" y="12611"/>
                      <a:pt x="7688" y="7688"/>
                    </a:cubicBezTo>
                    <a:cubicBezTo>
                      <a:pt x="12611" y="2766"/>
                      <a:pt x="19288" y="0"/>
                      <a:pt x="26250" y="0"/>
                    </a:cubicBezTo>
                    <a:close/>
                  </a:path>
                </a:pathLst>
              </a:custGeom>
              <a:solidFill>
                <a:srgbClr val="000000">
                  <a:alpha val="4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2050715" cy="2846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10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11076596" cy="11948158"/>
            </a:xfrm>
            <a:custGeom>
              <a:avLst/>
              <a:gdLst/>
              <a:ahLst/>
              <a:cxnLst/>
              <a:rect l="l" t="t" r="r" b="b"/>
              <a:pathLst>
                <a:path w="11076596" h="15093502">
                  <a:moveTo>
                    <a:pt x="0" y="0"/>
                  </a:moveTo>
                  <a:lnTo>
                    <a:pt x="11076596" y="0"/>
                  </a:lnTo>
                  <a:lnTo>
                    <a:pt x="11076596" y="15093502"/>
                  </a:lnTo>
                  <a:lnTo>
                    <a:pt x="0" y="15093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" r="-1432" b="-263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78968" y="5089803"/>
            <a:ext cx="3357287" cy="7893127"/>
            <a:chOff x="0" y="0"/>
            <a:chExt cx="4476382" cy="10524170"/>
          </a:xfrm>
        </p:grpSpPr>
        <p:sp>
          <p:nvSpPr>
            <p:cNvPr id="8" name="Freeform 8"/>
            <p:cNvSpPr/>
            <p:nvPr/>
          </p:nvSpPr>
          <p:spPr>
            <a:xfrm flipH="1">
              <a:off x="0" y="0"/>
              <a:ext cx="4476382" cy="10524170"/>
            </a:xfrm>
            <a:custGeom>
              <a:avLst/>
              <a:gdLst/>
              <a:ahLst/>
              <a:cxnLst/>
              <a:rect l="l" t="t" r="r" b="b"/>
              <a:pathLst>
                <a:path w="4476382" h="10524170">
                  <a:moveTo>
                    <a:pt x="4476382" y="0"/>
                  </a:moveTo>
                  <a:lnTo>
                    <a:pt x="0" y="0"/>
                  </a:lnTo>
                  <a:lnTo>
                    <a:pt x="0" y="10524170"/>
                  </a:lnTo>
                  <a:lnTo>
                    <a:pt x="4476382" y="10524170"/>
                  </a:lnTo>
                  <a:lnTo>
                    <a:pt x="4476382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 rot="-540750">
              <a:off x="1065850" y="2204923"/>
              <a:ext cx="631739" cy="585543"/>
            </a:xfrm>
            <a:custGeom>
              <a:avLst/>
              <a:gdLst/>
              <a:ahLst/>
              <a:cxnLst/>
              <a:rect l="l" t="t" r="r" b="b"/>
              <a:pathLst>
                <a:path w="631739" h="585543">
                  <a:moveTo>
                    <a:pt x="0" y="0"/>
                  </a:moveTo>
                  <a:lnTo>
                    <a:pt x="631739" y="0"/>
                  </a:lnTo>
                  <a:lnTo>
                    <a:pt x="631739" y="585543"/>
                  </a:lnTo>
                  <a:lnTo>
                    <a:pt x="0" y="585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386648" y="10354085"/>
            <a:ext cx="6087175" cy="1073074"/>
            <a:chOff x="0" y="0"/>
            <a:chExt cx="8116234" cy="1430765"/>
          </a:xfrm>
        </p:grpSpPr>
        <p:sp>
          <p:nvSpPr>
            <p:cNvPr id="11" name="Freeform 11"/>
            <p:cNvSpPr/>
            <p:nvPr/>
          </p:nvSpPr>
          <p:spPr>
            <a:xfrm>
              <a:off x="0" y="303110"/>
              <a:ext cx="797617" cy="792631"/>
            </a:xfrm>
            <a:custGeom>
              <a:avLst/>
              <a:gdLst/>
              <a:ahLst/>
              <a:cxnLst/>
              <a:rect l="l" t="t" r="r" b="b"/>
              <a:pathLst>
                <a:path w="797617" h="792631">
                  <a:moveTo>
                    <a:pt x="0" y="0"/>
                  </a:moveTo>
                  <a:lnTo>
                    <a:pt x="797617" y="0"/>
                  </a:lnTo>
                  <a:lnTo>
                    <a:pt x="797617" y="792631"/>
                  </a:lnTo>
                  <a:lnTo>
                    <a:pt x="0" y="792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96694" y="196015"/>
              <a:ext cx="881559" cy="794138"/>
            </a:xfrm>
            <a:custGeom>
              <a:avLst/>
              <a:gdLst/>
              <a:ahLst/>
              <a:cxnLst/>
              <a:rect l="l" t="t" r="r" b="b"/>
              <a:pathLst>
                <a:path w="881559" h="794138">
                  <a:moveTo>
                    <a:pt x="0" y="0"/>
                  </a:moveTo>
                  <a:lnTo>
                    <a:pt x="881559" y="0"/>
                  </a:lnTo>
                  <a:lnTo>
                    <a:pt x="881559" y="794138"/>
                  </a:lnTo>
                  <a:lnTo>
                    <a:pt x="0" y="794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39694" y="-19050"/>
              <a:ext cx="6876540" cy="1449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34"/>
                </a:lnSpc>
              </a:pPr>
              <a:r>
                <a:rPr lang="en-US" sz="3819">
                  <a:solidFill>
                    <a:srgbClr val="12255A"/>
                  </a:solidFill>
                  <a:latin typeface="Handyman"/>
                  <a:ea typeface="Handyman"/>
                  <a:cs typeface="Handyman"/>
                  <a:sym typeface="Handyman"/>
                </a:rPr>
                <a:t>Auditors document and report audit results.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86648" y="8877176"/>
            <a:ext cx="6087175" cy="1134008"/>
            <a:chOff x="0" y="0"/>
            <a:chExt cx="8116234" cy="1512011"/>
          </a:xfrm>
        </p:grpSpPr>
        <p:sp>
          <p:nvSpPr>
            <p:cNvPr id="15" name="Freeform 15"/>
            <p:cNvSpPr/>
            <p:nvPr/>
          </p:nvSpPr>
          <p:spPr>
            <a:xfrm>
              <a:off x="0" y="254995"/>
              <a:ext cx="797617" cy="792631"/>
            </a:xfrm>
            <a:custGeom>
              <a:avLst/>
              <a:gdLst/>
              <a:ahLst/>
              <a:cxnLst/>
              <a:rect l="l" t="t" r="r" b="b"/>
              <a:pathLst>
                <a:path w="797617" h="792631">
                  <a:moveTo>
                    <a:pt x="0" y="0"/>
                  </a:moveTo>
                  <a:lnTo>
                    <a:pt x="797617" y="0"/>
                  </a:lnTo>
                  <a:lnTo>
                    <a:pt x="797617" y="792631"/>
                  </a:lnTo>
                  <a:lnTo>
                    <a:pt x="0" y="792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96694" y="140217"/>
              <a:ext cx="881559" cy="794138"/>
            </a:xfrm>
            <a:custGeom>
              <a:avLst/>
              <a:gdLst/>
              <a:ahLst/>
              <a:cxnLst/>
              <a:rect l="l" t="t" r="r" b="b"/>
              <a:pathLst>
                <a:path w="881559" h="794138">
                  <a:moveTo>
                    <a:pt x="0" y="0"/>
                  </a:moveTo>
                  <a:lnTo>
                    <a:pt x="881559" y="0"/>
                  </a:lnTo>
                  <a:lnTo>
                    <a:pt x="881559" y="794138"/>
                  </a:lnTo>
                  <a:lnTo>
                    <a:pt x="0" y="794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39694" y="-57150"/>
              <a:ext cx="6876540" cy="15691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54"/>
                </a:lnSpc>
                <a:spcBef>
                  <a:spcPct val="0"/>
                </a:spcBef>
              </a:pPr>
              <a:r>
                <a:rPr lang="en-US" sz="3819">
                  <a:solidFill>
                    <a:srgbClr val="12255A"/>
                  </a:solidFill>
                  <a:latin typeface="Handyman"/>
                  <a:ea typeface="Handyman"/>
                  <a:cs typeface="Handyman"/>
                  <a:sym typeface="Handyman"/>
                </a:rPr>
                <a:t>Auditors investigate any discrepancies.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386648" y="7378515"/>
            <a:ext cx="6087175" cy="1134008"/>
            <a:chOff x="0" y="0"/>
            <a:chExt cx="8116234" cy="1512011"/>
          </a:xfrm>
        </p:grpSpPr>
        <p:sp>
          <p:nvSpPr>
            <p:cNvPr id="19" name="Freeform 19"/>
            <p:cNvSpPr/>
            <p:nvPr/>
          </p:nvSpPr>
          <p:spPr>
            <a:xfrm>
              <a:off x="0" y="228201"/>
              <a:ext cx="797617" cy="792631"/>
            </a:xfrm>
            <a:custGeom>
              <a:avLst/>
              <a:gdLst/>
              <a:ahLst/>
              <a:cxnLst/>
              <a:rect l="l" t="t" r="r" b="b"/>
              <a:pathLst>
                <a:path w="797617" h="792631">
                  <a:moveTo>
                    <a:pt x="0" y="0"/>
                  </a:moveTo>
                  <a:lnTo>
                    <a:pt x="797617" y="0"/>
                  </a:lnTo>
                  <a:lnTo>
                    <a:pt x="797617" y="792631"/>
                  </a:lnTo>
                  <a:lnTo>
                    <a:pt x="0" y="792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96694" y="129773"/>
              <a:ext cx="881559" cy="794138"/>
            </a:xfrm>
            <a:custGeom>
              <a:avLst/>
              <a:gdLst/>
              <a:ahLst/>
              <a:cxnLst/>
              <a:rect l="l" t="t" r="r" b="b"/>
              <a:pathLst>
                <a:path w="881559" h="794138">
                  <a:moveTo>
                    <a:pt x="0" y="0"/>
                  </a:moveTo>
                  <a:lnTo>
                    <a:pt x="881559" y="0"/>
                  </a:lnTo>
                  <a:lnTo>
                    <a:pt x="881559" y="794138"/>
                  </a:lnTo>
                  <a:lnTo>
                    <a:pt x="0" y="794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239694" y="-57150"/>
              <a:ext cx="6876540" cy="15691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54"/>
                </a:lnSpc>
                <a:spcBef>
                  <a:spcPct val="0"/>
                </a:spcBef>
              </a:pPr>
              <a:r>
                <a:rPr lang="en-US" sz="3819">
                  <a:solidFill>
                    <a:srgbClr val="12255A"/>
                  </a:solidFill>
                  <a:latin typeface="Handyman"/>
                  <a:ea typeface="Handyman"/>
                  <a:cs typeface="Handyman"/>
                  <a:sym typeface="Handyman"/>
                </a:rPr>
                <a:t>Auditors compare results to paper records.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386648" y="5951883"/>
            <a:ext cx="6087175" cy="1134004"/>
            <a:chOff x="0" y="0"/>
            <a:chExt cx="8116234" cy="1512005"/>
          </a:xfrm>
        </p:grpSpPr>
        <p:sp>
          <p:nvSpPr>
            <p:cNvPr id="23" name="Freeform 23"/>
            <p:cNvSpPr/>
            <p:nvPr/>
          </p:nvSpPr>
          <p:spPr>
            <a:xfrm>
              <a:off x="0" y="122694"/>
              <a:ext cx="797617" cy="792631"/>
            </a:xfrm>
            <a:custGeom>
              <a:avLst/>
              <a:gdLst/>
              <a:ahLst/>
              <a:cxnLst/>
              <a:rect l="l" t="t" r="r" b="b"/>
              <a:pathLst>
                <a:path w="797617" h="792631">
                  <a:moveTo>
                    <a:pt x="0" y="0"/>
                  </a:moveTo>
                  <a:lnTo>
                    <a:pt x="797617" y="0"/>
                  </a:lnTo>
                  <a:lnTo>
                    <a:pt x="797617" y="792632"/>
                  </a:lnTo>
                  <a:lnTo>
                    <a:pt x="0" y="7926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96694" y="25400"/>
              <a:ext cx="881559" cy="794138"/>
            </a:xfrm>
            <a:custGeom>
              <a:avLst/>
              <a:gdLst/>
              <a:ahLst/>
              <a:cxnLst/>
              <a:rect l="l" t="t" r="r" b="b"/>
              <a:pathLst>
                <a:path w="881559" h="794138">
                  <a:moveTo>
                    <a:pt x="0" y="0"/>
                  </a:moveTo>
                  <a:lnTo>
                    <a:pt x="881559" y="0"/>
                  </a:lnTo>
                  <a:lnTo>
                    <a:pt x="881559" y="794138"/>
                  </a:lnTo>
                  <a:lnTo>
                    <a:pt x="0" y="794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239694" y="-57150"/>
              <a:ext cx="6876540" cy="15691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54"/>
                </a:lnSpc>
                <a:spcBef>
                  <a:spcPct val="0"/>
                </a:spcBef>
              </a:pPr>
              <a:r>
                <a:rPr lang="en-US" sz="3819">
                  <a:solidFill>
                    <a:srgbClr val="12255A"/>
                  </a:solidFill>
                  <a:latin typeface="Handyman"/>
                  <a:ea typeface="Handyman"/>
                  <a:cs typeface="Handyman"/>
                  <a:sym typeface="Handyman"/>
                </a:rPr>
                <a:t>Auditors check seals and serial numbers.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260814" y="1060815"/>
            <a:ext cx="7765373" cy="1926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57"/>
              </a:lnSpc>
            </a:pPr>
            <a:r>
              <a:rPr lang="en-US" sz="5541" b="1">
                <a:gradFill>
                  <a:gsLst>
                    <a:gs pos="0">
                      <a:srgbClr val="12255A">
                        <a:alpha val="100000"/>
                      </a:srgbClr>
                    </a:gs>
                    <a:gs pos="100000">
                      <a:srgbClr val="2D427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What Happens During an Election Audit?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33333">
              <a:srgbClr val="E1EBFF">
                <a:alpha val="100000"/>
              </a:srgbClr>
            </a:gs>
            <a:gs pos="66667">
              <a:srgbClr val="E1EBFF">
                <a:alpha val="100000"/>
              </a:srgbClr>
            </a:gs>
            <a:gs pos="100000">
              <a:srgbClr val="C0E4F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8959" y="3858589"/>
            <a:ext cx="8369083" cy="11531443"/>
            <a:chOff x="0" y="-102895"/>
            <a:chExt cx="11158777" cy="15375257"/>
          </a:xfrm>
        </p:grpSpPr>
        <p:grpSp>
          <p:nvGrpSpPr>
            <p:cNvPr id="3" name="Group 3"/>
            <p:cNvGrpSpPr/>
            <p:nvPr/>
          </p:nvGrpSpPr>
          <p:grpSpPr>
            <a:xfrm>
              <a:off x="82181" y="-102895"/>
              <a:ext cx="11076596" cy="15375257"/>
              <a:chOff x="0" y="-19050"/>
              <a:chExt cx="2050715" cy="284656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050715" cy="2253698"/>
              </a:xfrm>
              <a:custGeom>
                <a:avLst/>
                <a:gdLst/>
                <a:ahLst/>
                <a:cxnLst/>
                <a:rect l="l" t="t" r="r" b="b"/>
                <a:pathLst>
                  <a:path w="2050715" h="2827517">
                    <a:moveTo>
                      <a:pt x="26250" y="0"/>
                    </a:moveTo>
                    <a:lnTo>
                      <a:pt x="2024465" y="0"/>
                    </a:lnTo>
                    <a:cubicBezTo>
                      <a:pt x="2031427" y="0"/>
                      <a:pt x="2038104" y="2766"/>
                      <a:pt x="2043026" y="7688"/>
                    </a:cubicBezTo>
                    <a:cubicBezTo>
                      <a:pt x="2047949" y="12611"/>
                      <a:pt x="2050715" y="19288"/>
                      <a:pt x="2050715" y="26250"/>
                    </a:cubicBezTo>
                    <a:lnTo>
                      <a:pt x="2050715" y="2801267"/>
                    </a:lnTo>
                    <a:cubicBezTo>
                      <a:pt x="2050715" y="2808229"/>
                      <a:pt x="2047949" y="2814906"/>
                      <a:pt x="2043026" y="2819828"/>
                    </a:cubicBezTo>
                    <a:cubicBezTo>
                      <a:pt x="2038104" y="2824751"/>
                      <a:pt x="2031427" y="2827517"/>
                      <a:pt x="2024465" y="2827517"/>
                    </a:cubicBezTo>
                    <a:lnTo>
                      <a:pt x="26250" y="2827517"/>
                    </a:lnTo>
                    <a:cubicBezTo>
                      <a:pt x="19288" y="2827517"/>
                      <a:pt x="12611" y="2824751"/>
                      <a:pt x="7688" y="2819828"/>
                    </a:cubicBezTo>
                    <a:cubicBezTo>
                      <a:pt x="2766" y="2814906"/>
                      <a:pt x="0" y="2808229"/>
                      <a:pt x="0" y="2801267"/>
                    </a:cubicBezTo>
                    <a:lnTo>
                      <a:pt x="0" y="26250"/>
                    </a:lnTo>
                    <a:cubicBezTo>
                      <a:pt x="0" y="19288"/>
                      <a:pt x="2766" y="12611"/>
                      <a:pt x="7688" y="7688"/>
                    </a:cubicBezTo>
                    <a:cubicBezTo>
                      <a:pt x="12611" y="2766"/>
                      <a:pt x="19288" y="0"/>
                      <a:pt x="26250" y="0"/>
                    </a:cubicBezTo>
                    <a:close/>
                  </a:path>
                </a:pathLst>
              </a:custGeom>
              <a:solidFill>
                <a:srgbClr val="000000">
                  <a:alpha val="40000"/>
                </a:srgbClr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2050715" cy="2846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10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11076596" cy="12070079"/>
            </a:xfrm>
            <a:custGeom>
              <a:avLst/>
              <a:gdLst/>
              <a:ahLst/>
              <a:cxnLst/>
              <a:rect l="l" t="t" r="r" b="b"/>
              <a:pathLst>
                <a:path w="11076596" h="15093502">
                  <a:moveTo>
                    <a:pt x="0" y="0"/>
                  </a:moveTo>
                  <a:lnTo>
                    <a:pt x="11076596" y="0"/>
                  </a:lnTo>
                  <a:lnTo>
                    <a:pt x="11076596" y="15093502"/>
                  </a:lnTo>
                  <a:lnTo>
                    <a:pt x="0" y="15093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" r="-1432" b="-2504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78968" y="5089803"/>
            <a:ext cx="3357287" cy="7893127"/>
            <a:chOff x="0" y="0"/>
            <a:chExt cx="4476382" cy="10524170"/>
          </a:xfrm>
        </p:grpSpPr>
        <p:sp>
          <p:nvSpPr>
            <p:cNvPr id="8" name="Freeform 8"/>
            <p:cNvSpPr/>
            <p:nvPr/>
          </p:nvSpPr>
          <p:spPr>
            <a:xfrm flipH="1">
              <a:off x="0" y="0"/>
              <a:ext cx="4476382" cy="10524170"/>
            </a:xfrm>
            <a:custGeom>
              <a:avLst/>
              <a:gdLst/>
              <a:ahLst/>
              <a:cxnLst/>
              <a:rect l="l" t="t" r="r" b="b"/>
              <a:pathLst>
                <a:path w="4476382" h="10524170">
                  <a:moveTo>
                    <a:pt x="4476382" y="0"/>
                  </a:moveTo>
                  <a:lnTo>
                    <a:pt x="0" y="0"/>
                  </a:lnTo>
                  <a:lnTo>
                    <a:pt x="0" y="10524170"/>
                  </a:lnTo>
                  <a:lnTo>
                    <a:pt x="4476382" y="10524170"/>
                  </a:lnTo>
                  <a:lnTo>
                    <a:pt x="4476382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 rot="-540750">
              <a:off x="1065850" y="2204923"/>
              <a:ext cx="631739" cy="585543"/>
            </a:xfrm>
            <a:custGeom>
              <a:avLst/>
              <a:gdLst/>
              <a:ahLst/>
              <a:cxnLst/>
              <a:rect l="l" t="t" r="r" b="b"/>
              <a:pathLst>
                <a:path w="631739" h="585543">
                  <a:moveTo>
                    <a:pt x="0" y="0"/>
                  </a:moveTo>
                  <a:lnTo>
                    <a:pt x="631739" y="0"/>
                  </a:lnTo>
                  <a:lnTo>
                    <a:pt x="631739" y="585543"/>
                  </a:lnTo>
                  <a:lnTo>
                    <a:pt x="0" y="585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80275" y="5803168"/>
            <a:ext cx="844813" cy="768534"/>
            <a:chOff x="0" y="0"/>
            <a:chExt cx="1126418" cy="1024712"/>
          </a:xfrm>
        </p:grpSpPr>
        <p:sp>
          <p:nvSpPr>
            <p:cNvPr id="11" name="Freeform 11"/>
            <p:cNvSpPr/>
            <p:nvPr/>
          </p:nvSpPr>
          <p:spPr>
            <a:xfrm>
              <a:off x="0" y="112030"/>
              <a:ext cx="918422" cy="912682"/>
            </a:xfrm>
            <a:custGeom>
              <a:avLst/>
              <a:gdLst/>
              <a:ahLst/>
              <a:cxnLst/>
              <a:rect l="l" t="t" r="r" b="b"/>
              <a:pathLst>
                <a:path w="918422" h="912682">
                  <a:moveTo>
                    <a:pt x="0" y="0"/>
                  </a:moveTo>
                  <a:lnTo>
                    <a:pt x="918422" y="0"/>
                  </a:lnTo>
                  <a:lnTo>
                    <a:pt x="918422" y="912682"/>
                  </a:lnTo>
                  <a:lnTo>
                    <a:pt x="0" y="912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11339" y="0"/>
              <a:ext cx="1015079" cy="914417"/>
            </a:xfrm>
            <a:custGeom>
              <a:avLst/>
              <a:gdLst/>
              <a:ahLst/>
              <a:cxnLst/>
              <a:rect l="l" t="t" r="r" b="b"/>
              <a:pathLst>
                <a:path w="1015079" h="914417">
                  <a:moveTo>
                    <a:pt x="0" y="0"/>
                  </a:moveTo>
                  <a:lnTo>
                    <a:pt x="1015079" y="0"/>
                  </a:lnTo>
                  <a:lnTo>
                    <a:pt x="1015079" y="914417"/>
                  </a:lnTo>
                  <a:lnTo>
                    <a:pt x="0" y="9144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83069" y="5704233"/>
            <a:ext cx="5157405" cy="267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8"/>
              </a:lnSpc>
              <a:spcBef>
                <a:spcPct val="0"/>
              </a:spcBef>
            </a:pPr>
            <a:r>
              <a:rPr lang="en-US" sz="5919">
                <a:solidFill>
                  <a:srgbClr val="12255A"/>
                </a:solidFill>
                <a:latin typeface="Handyman"/>
                <a:ea typeface="Handyman"/>
                <a:cs typeface="Handyman"/>
                <a:sym typeface="Handyman"/>
              </a:rPr>
              <a:t>Auditors check seals and serial numbers.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0814" y="1060815"/>
            <a:ext cx="7765373" cy="1926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57"/>
              </a:lnSpc>
            </a:pPr>
            <a:r>
              <a:rPr lang="en-US" sz="5541" b="1">
                <a:gradFill>
                  <a:gsLst>
                    <a:gs pos="0">
                      <a:srgbClr val="12255A">
                        <a:alpha val="100000"/>
                      </a:srgbClr>
                    </a:gs>
                    <a:gs pos="100000">
                      <a:srgbClr val="2D427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What Happens During an Election Audit?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33333">
              <a:srgbClr val="E1EBFF">
                <a:alpha val="100000"/>
              </a:srgbClr>
            </a:gs>
            <a:gs pos="66667">
              <a:srgbClr val="E1EBFF">
                <a:alpha val="100000"/>
              </a:srgbClr>
            </a:gs>
            <a:gs pos="100000">
              <a:srgbClr val="C0E4F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8959" y="3858589"/>
            <a:ext cx="8369083" cy="11531443"/>
            <a:chOff x="0" y="-102895"/>
            <a:chExt cx="11158777" cy="15375257"/>
          </a:xfrm>
        </p:grpSpPr>
        <p:grpSp>
          <p:nvGrpSpPr>
            <p:cNvPr id="3" name="Group 3"/>
            <p:cNvGrpSpPr/>
            <p:nvPr/>
          </p:nvGrpSpPr>
          <p:grpSpPr>
            <a:xfrm>
              <a:off x="82181" y="-102895"/>
              <a:ext cx="11076596" cy="15375257"/>
              <a:chOff x="0" y="-19050"/>
              <a:chExt cx="2050715" cy="284656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050715" cy="2233318"/>
              </a:xfrm>
              <a:custGeom>
                <a:avLst/>
                <a:gdLst/>
                <a:ahLst/>
                <a:cxnLst/>
                <a:rect l="l" t="t" r="r" b="b"/>
                <a:pathLst>
                  <a:path w="2050715" h="2827517">
                    <a:moveTo>
                      <a:pt x="26250" y="0"/>
                    </a:moveTo>
                    <a:lnTo>
                      <a:pt x="2024465" y="0"/>
                    </a:lnTo>
                    <a:cubicBezTo>
                      <a:pt x="2031427" y="0"/>
                      <a:pt x="2038104" y="2766"/>
                      <a:pt x="2043026" y="7688"/>
                    </a:cubicBezTo>
                    <a:cubicBezTo>
                      <a:pt x="2047949" y="12611"/>
                      <a:pt x="2050715" y="19288"/>
                      <a:pt x="2050715" y="26250"/>
                    </a:cubicBezTo>
                    <a:lnTo>
                      <a:pt x="2050715" y="2801267"/>
                    </a:lnTo>
                    <a:cubicBezTo>
                      <a:pt x="2050715" y="2808229"/>
                      <a:pt x="2047949" y="2814906"/>
                      <a:pt x="2043026" y="2819828"/>
                    </a:cubicBezTo>
                    <a:cubicBezTo>
                      <a:pt x="2038104" y="2824751"/>
                      <a:pt x="2031427" y="2827517"/>
                      <a:pt x="2024465" y="2827517"/>
                    </a:cubicBezTo>
                    <a:lnTo>
                      <a:pt x="26250" y="2827517"/>
                    </a:lnTo>
                    <a:cubicBezTo>
                      <a:pt x="19288" y="2827517"/>
                      <a:pt x="12611" y="2824751"/>
                      <a:pt x="7688" y="2819828"/>
                    </a:cubicBezTo>
                    <a:cubicBezTo>
                      <a:pt x="2766" y="2814906"/>
                      <a:pt x="0" y="2808229"/>
                      <a:pt x="0" y="2801267"/>
                    </a:cubicBezTo>
                    <a:lnTo>
                      <a:pt x="0" y="26250"/>
                    </a:lnTo>
                    <a:cubicBezTo>
                      <a:pt x="0" y="19288"/>
                      <a:pt x="2766" y="12611"/>
                      <a:pt x="7688" y="7688"/>
                    </a:cubicBezTo>
                    <a:cubicBezTo>
                      <a:pt x="12611" y="2766"/>
                      <a:pt x="19288" y="0"/>
                      <a:pt x="26250" y="0"/>
                    </a:cubicBezTo>
                    <a:close/>
                  </a:path>
                </a:pathLst>
              </a:custGeom>
              <a:solidFill>
                <a:srgbClr val="000000">
                  <a:alpha val="4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2050715" cy="2846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10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11076596" cy="12070079"/>
            </a:xfrm>
            <a:custGeom>
              <a:avLst/>
              <a:gdLst/>
              <a:ahLst/>
              <a:cxnLst/>
              <a:rect l="l" t="t" r="r" b="b"/>
              <a:pathLst>
                <a:path w="11076596" h="15093502">
                  <a:moveTo>
                    <a:pt x="0" y="0"/>
                  </a:moveTo>
                  <a:lnTo>
                    <a:pt x="11076596" y="0"/>
                  </a:lnTo>
                  <a:lnTo>
                    <a:pt x="11076596" y="15093502"/>
                  </a:lnTo>
                  <a:lnTo>
                    <a:pt x="0" y="15093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" r="-1432" b="-2504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78968" y="5089803"/>
            <a:ext cx="3357287" cy="7893127"/>
            <a:chOff x="0" y="0"/>
            <a:chExt cx="4476382" cy="10524170"/>
          </a:xfrm>
        </p:grpSpPr>
        <p:sp>
          <p:nvSpPr>
            <p:cNvPr id="8" name="Freeform 8"/>
            <p:cNvSpPr/>
            <p:nvPr/>
          </p:nvSpPr>
          <p:spPr>
            <a:xfrm flipH="1">
              <a:off x="0" y="0"/>
              <a:ext cx="4476382" cy="10524170"/>
            </a:xfrm>
            <a:custGeom>
              <a:avLst/>
              <a:gdLst/>
              <a:ahLst/>
              <a:cxnLst/>
              <a:rect l="l" t="t" r="r" b="b"/>
              <a:pathLst>
                <a:path w="4476382" h="10524170">
                  <a:moveTo>
                    <a:pt x="4476382" y="0"/>
                  </a:moveTo>
                  <a:lnTo>
                    <a:pt x="0" y="0"/>
                  </a:lnTo>
                  <a:lnTo>
                    <a:pt x="0" y="10524170"/>
                  </a:lnTo>
                  <a:lnTo>
                    <a:pt x="4476382" y="10524170"/>
                  </a:lnTo>
                  <a:lnTo>
                    <a:pt x="4476382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 rot="-540750">
              <a:off x="1065850" y="2204923"/>
              <a:ext cx="631739" cy="585543"/>
            </a:xfrm>
            <a:custGeom>
              <a:avLst/>
              <a:gdLst/>
              <a:ahLst/>
              <a:cxnLst/>
              <a:rect l="l" t="t" r="r" b="b"/>
              <a:pathLst>
                <a:path w="631739" h="585543">
                  <a:moveTo>
                    <a:pt x="0" y="0"/>
                  </a:moveTo>
                  <a:lnTo>
                    <a:pt x="631739" y="0"/>
                  </a:lnTo>
                  <a:lnTo>
                    <a:pt x="631739" y="585543"/>
                  </a:lnTo>
                  <a:lnTo>
                    <a:pt x="0" y="585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80275" y="5803168"/>
            <a:ext cx="844813" cy="768534"/>
            <a:chOff x="0" y="0"/>
            <a:chExt cx="1126418" cy="1024712"/>
          </a:xfrm>
        </p:grpSpPr>
        <p:sp>
          <p:nvSpPr>
            <p:cNvPr id="11" name="Freeform 11"/>
            <p:cNvSpPr/>
            <p:nvPr/>
          </p:nvSpPr>
          <p:spPr>
            <a:xfrm>
              <a:off x="0" y="112030"/>
              <a:ext cx="918422" cy="912682"/>
            </a:xfrm>
            <a:custGeom>
              <a:avLst/>
              <a:gdLst/>
              <a:ahLst/>
              <a:cxnLst/>
              <a:rect l="l" t="t" r="r" b="b"/>
              <a:pathLst>
                <a:path w="918422" h="912682">
                  <a:moveTo>
                    <a:pt x="0" y="0"/>
                  </a:moveTo>
                  <a:lnTo>
                    <a:pt x="918422" y="0"/>
                  </a:lnTo>
                  <a:lnTo>
                    <a:pt x="918422" y="912682"/>
                  </a:lnTo>
                  <a:lnTo>
                    <a:pt x="0" y="912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11339" y="0"/>
              <a:ext cx="1015079" cy="914417"/>
            </a:xfrm>
            <a:custGeom>
              <a:avLst/>
              <a:gdLst/>
              <a:ahLst/>
              <a:cxnLst/>
              <a:rect l="l" t="t" r="r" b="b"/>
              <a:pathLst>
                <a:path w="1015079" h="914417">
                  <a:moveTo>
                    <a:pt x="0" y="0"/>
                  </a:moveTo>
                  <a:lnTo>
                    <a:pt x="1015079" y="0"/>
                  </a:lnTo>
                  <a:lnTo>
                    <a:pt x="1015079" y="914417"/>
                  </a:lnTo>
                  <a:lnTo>
                    <a:pt x="0" y="9144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83069" y="5704233"/>
            <a:ext cx="5157405" cy="267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8"/>
              </a:lnSpc>
              <a:spcBef>
                <a:spcPct val="0"/>
              </a:spcBef>
            </a:pPr>
            <a:r>
              <a:rPr lang="en-US" sz="5919">
                <a:solidFill>
                  <a:srgbClr val="12255A"/>
                </a:solidFill>
                <a:latin typeface="Handyman"/>
                <a:ea typeface="Handyman"/>
                <a:cs typeface="Handyman"/>
                <a:sym typeface="Handyman"/>
              </a:rPr>
              <a:t>Auditors compare results to paper records.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0814" y="1060815"/>
            <a:ext cx="7765373" cy="1926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57"/>
              </a:lnSpc>
            </a:pPr>
            <a:r>
              <a:rPr lang="en-US" sz="5541" b="1">
                <a:gradFill>
                  <a:gsLst>
                    <a:gs pos="0">
                      <a:srgbClr val="12255A">
                        <a:alpha val="100000"/>
                      </a:srgbClr>
                    </a:gs>
                    <a:gs pos="100000">
                      <a:srgbClr val="2D427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What Happens During an Election Audit?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33333">
              <a:srgbClr val="E1EBFF">
                <a:alpha val="100000"/>
              </a:srgbClr>
            </a:gs>
            <a:gs pos="66667">
              <a:srgbClr val="E1EBFF">
                <a:alpha val="100000"/>
              </a:srgbClr>
            </a:gs>
            <a:gs pos="100000">
              <a:srgbClr val="C0E4F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8959" y="3858589"/>
            <a:ext cx="8369083" cy="11531443"/>
            <a:chOff x="0" y="-102895"/>
            <a:chExt cx="11158777" cy="15375257"/>
          </a:xfrm>
        </p:grpSpPr>
        <p:grpSp>
          <p:nvGrpSpPr>
            <p:cNvPr id="3" name="Group 3"/>
            <p:cNvGrpSpPr/>
            <p:nvPr/>
          </p:nvGrpSpPr>
          <p:grpSpPr>
            <a:xfrm>
              <a:off x="82181" y="-102895"/>
              <a:ext cx="11076596" cy="15375257"/>
              <a:chOff x="0" y="-19050"/>
              <a:chExt cx="2050715" cy="284656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050715" cy="2212076"/>
              </a:xfrm>
              <a:custGeom>
                <a:avLst/>
                <a:gdLst/>
                <a:ahLst/>
                <a:cxnLst/>
                <a:rect l="l" t="t" r="r" b="b"/>
                <a:pathLst>
                  <a:path w="2050715" h="2827517">
                    <a:moveTo>
                      <a:pt x="26250" y="0"/>
                    </a:moveTo>
                    <a:lnTo>
                      <a:pt x="2024465" y="0"/>
                    </a:lnTo>
                    <a:cubicBezTo>
                      <a:pt x="2031427" y="0"/>
                      <a:pt x="2038104" y="2766"/>
                      <a:pt x="2043026" y="7688"/>
                    </a:cubicBezTo>
                    <a:cubicBezTo>
                      <a:pt x="2047949" y="12611"/>
                      <a:pt x="2050715" y="19288"/>
                      <a:pt x="2050715" y="26250"/>
                    </a:cubicBezTo>
                    <a:lnTo>
                      <a:pt x="2050715" y="2801267"/>
                    </a:lnTo>
                    <a:cubicBezTo>
                      <a:pt x="2050715" y="2808229"/>
                      <a:pt x="2047949" y="2814906"/>
                      <a:pt x="2043026" y="2819828"/>
                    </a:cubicBezTo>
                    <a:cubicBezTo>
                      <a:pt x="2038104" y="2824751"/>
                      <a:pt x="2031427" y="2827517"/>
                      <a:pt x="2024465" y="2827517"/>
                    </a:cubicBezTo>
                    <a:lnTo>
                      <a:pt x="26250" y="2827517"/>
                    </a:lnTo>
                    <a:cubicBezTo>
                      <a:pt x="19288" y="2827517"/>
                      <a:pt x="12611" y="2824751"/>
                      <a:pt x="7688" y="2819828"/>
                    </a:cubicBezTo>
                    <a:cubicBezTo>
                      <a:pt x="2766" y="2814906"/>
                      <a:pt x="0" y="2808229"/>
                      <a:pt x="0" y="2801267"/>
                    </a:cubicBezTo>
                    <a:lnTo>
                      <a:pt x="0" y="26250"/>
                    </a:lnTo>
                    <a:cubicBezTo>
                      <a:pt x="0" y="19288"/>
                      <a:pt x="2766" y="12611"/>
                      <a:pt x="7688" y="7688"/>
                    </a:cubicBezTo>
                    <a:cubicBezTo>
                      <a:pt x="12611" y="2766"/>
                      <a:pt x="19288" y="0"/>
                      <a:pt x="26250" y="0"/>
                    </a:cubicBezTo>
                    <a:close/>
                  </a:path>
                </a:pathLst>
              </a:custGeom>
              <a:solidFill>
                <a:srgbClr val="000000">
                  <a:alpha val="4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2050715" cy="2846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10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11076596" cy="11948159"/>
            </a:xfrm>
            <a:custGeom>
              <a:avLst/>
              <a:gdLst/>
              <a:ahLst/>
              <a:cxnLst/>
              <a:rect l="l" t="t" r="r" b="b"/>
              <a:pathLst>
                <a:path w="11076596" h="15093502">
                  <a:moveTo>
                    <a:pt x="0" y="0"/>
                  </a:moveTo>
                  <a:lnTo>
                    <a:pt x="11076596" y="0"/>
                  </a:lnTo>
                  <a:lnTo>
                    <a:pt x="11076596" y="15093502"/>
                  </a:lnTo>
                  <a:lnTo>
                    <a:pt x="0" y="15093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" r="-1432" b="-263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78968" y="5089803"/>
            <a:ext cx="3357287" cy="7893127"/>
            <a:chOff x="0" y="0"/>
            <a:chExt cx="4476382" cy="10524170"/>
          </a:xfrm>
        </p:grpSpPr>
        <p:sp>
          <p:nvSpPr>
            <p:cNvPr id="8" name="Freeform 8"/>
            <p:cNvSpPr/>
            <p:nvPr/>
          </p:nvSpPr>
          <p:spPr>
            <a:xfrm flipH="1">
              <a:off x="0" y="0"/>
              <a:ext cx="4476382" cy="10524170"/>
            </a:xfrm>
            <a:custGeom>
              <a:avLst/>
              <a:gdLst/>
              <a:ahLst/>
              <a:cxnLst/>
              <a:rect l="l" t="t" r="r" b="b"/>
              <a:pathLst>
                <a:path w="4476382" h="10524170">
                  <a:moveTo>
                    <a:pt x="4476382" y="0"/>
                  </a:moveTo>
                  <a:lnTo>
                    <a:pt x="0" y="0"/>
                  </a:lnTo>
                  <a:lnTo>
                    <a:pt x="0" y="10524170"/>
                  </a:lnTo>
                  <a:lnTo>
                    <a:pt x="4476382" y="10524170"/>
                  </a:lnTo>
                  <a:lnTo>
                    <a:pt x="4476382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 rot="-540750">
              <a:off x="1065850" y="2204923"/>
              <a:ext cx="631739" cy="585543"/>
            </a:xfrm>
            <a:custGeom>
              <a:avLst/>
              <a:gdLst/>
              <a:ahLst/>
              <a:cxnLst/>
              <a:rect l="l" t="t" r="r" b="b"/>
              <a:pathLst>
                <a:path w="631739" h="585543">
                  <a:moveTo>
                    <a:pt x="0" y="0"/>
                  </a:moveTo>
                  <a:lnTo>
                    <a:pt x="631739" y="0"/>
                  </a:lnTo>
                  <a:lnTo>
                    <a:pt x="631739" y="585543"/>
                  </a:lnTo>
                  <a:lnTo>
                    <a:pt x="0" y="585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80275" y="5803168"/>
            <a:ext cx="844813" cy="768534"/>
            <a:chOff x="0" y="0"/>
            <a:chExt cx="1126418" cy="1024712"/>
          </a:xfrm>
        </p:grpSpPr>
        <p:sp>
          <p:nvSpPr>
            <p:cNvPr id="11" name="Freeform 11"/>
            <p:cNvSpPr/>
            <p:nvPr/>
          </p:nvSpPr>
          <p:spPr>
            <a:xfrm>
              <a:off x="0" y="112030"/>
              <a:ext cx="918422" cy="912682"/>
            </a:xfrm>
            <a:custGeom>
              <a:avLst/>
              <a:gdLst/>
              <a:ahLst/>
              <a:cxnLst/>
              <a:rect l="l" t="t" r="r" b="b"/>
              <a:pathLst>
                <a:path w="918422" h="912682">
                  <a:moveTo>
                    <a:pt x="0" y="0"/>
                  </a:moveTo>
                  <a:lnTo>
                    <a:pt x="918422" y="0"/>
                  </a:lnTo>
                  <a:lnTo>
                    <a:pt x="918422" y="912682"/>
                  </a:lnTo>
                  <a:lnTo>
                    <a:pt x="0" y="912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11339" y="0"/>
              <a:ext cx="1015079" cy="914417"/>
            </a:xfrm>
            <a:custGeom>
              <a:avLst/>
              <a:gdLst/>
              <a:ahLst/>
              <a:cxnLst/>
              <a:rect l="l" t="t" r="r" b="b"/>
              <a:pathLst>
                <a:path w="1015079" h="914417">
                  <a:moveTo>
                    <a:pt x="0" y="0"/>
                  </a:moveTo>
                  <a:lnTo>
                    <a:pt x="1015079" y="0"/>
                  </a:lnTo>
                  <a:lnTo>
                    <a:pt x="1015079" y="914417"/>
                  </a:lnTo>
                  <a:lnTo>
                    <a:pt x="0" y="9144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83069" y="5704233"/>
            <a:ext cx="5157405" cy="267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8"/>
              </a:lnSpc>
              <a:spcBef>
                <a:spcPct val="0"/>
              </a:spcBef>
            </a:pPr>
            <a:r>
              <a:rPr lang="en-US" sz="5919">
                <a:solidFill>
                  <a:srgbClr val="12255A"/>
                </a:solidFill>
                <a:latin typeface="Handyman"/>
                <a:ea typeface="Handyman"/>
                <a:cs typeface="Handyman"/>
                <a:sym typeface="Handyman"/>
              </a:rPr>
              <a:t>Auditors investigate any discrepancies.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0814" y="1060815"/>
            <a:ext cx="7765373" cy="1926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57"/>
              </a:lnSpc>
            </a:pPr>
            <a:r>
              <a:rPr lang="en-US" sz="5541" b="1">
                <a:gradFill>
                  <a:gsLst>
                    <a:gs pos="0">
                      <a:srgbClr val="12255A">
                        <a:alpha val="100000"/>
                      </a:srgbClr>
                    </a:gs>
                    <a:gs pos="100000">
                      <a:srgbClr val="2D427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What Happens During an Election Audit?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33333">
              <a:srgbClr val="E1EBFF">
                <a:alpha val="100000"/>
              </a:srgbClr>
            </a:gs>
            <a:gs pos="66667">
              <a:srgbClr val="E1EBFF">
                <a:alpha val="100000"/>
              </a:srgbClr>
            </a:gs>
            <a:gs pos="100000">
              <a:srgbClr val="C0E4F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8959" y="3858589"/>
            <a:ext cx="8369083" cy="11531443"/>
            <a:chOff x="0" y="-102895"/>
            <a:chExt cx="11158777" cy="15375257"/>
          </a:xfrm>
        </p:grpSpPr>
        <p:grpSp>
          <p:nvGrpSpPr>
            <p:cNvPr id="3" name="Group 3"/>
            <p:cNvGrpSpPr/>
            <p:nvPr/>
          </p:nvGrpSpPr>
          <p:grpSpPr>
            <a:xfrm>
              <a:off x="82181" y="-102895"/>
              <a:ext cx="11076596" cy="15375257"/>
              <a:chOff x="0" y="-19050"/>
              <a:chExt cx="2050715" cy="284656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050715" cy="2233318"/>
              </a:xfrm>
              <a:custGeom>
                <a:avLst/>
                <a:gdLst/>
                <a:ahLst/>
                <a:cxnLst/>
                <a:rect l="l" t="t" r="r" b="b"/>
                <a:pathLst>
                  <a:path w="2050715" h="2827517">
                    <a:moveTo>
                      <a:pt x="26250" y="0"/>
                    </a:moveTo>
                    <a:lnTo>
                      <a:pt x="2024465" y="0"/>
                    </a:lnTo>
                    <a:cubicBezTo>
                      <a:pt x="2031427" y="0"/>
                      <a:pt x="2038104" y="2766"/>
                      <a:pt x="2043026" y="7688"/>
                    </a:cubicBezTo>
                    <a:cubicBezTo>
                      <a:pt x="2047949" y="12611"/>
                      <a:pt x="2050715" y="19288"/>
                      <a:pt x="2050715" y="26250"/>
                    </a:cubicBezTo>
                    <a:lnTo>
                      <a:pt x="2050715" y="2801267"/>
                    </a:lnTo>
                    <a:cubicBezTo>
                      <a:pt x="2050715" y="2808229"/>
                      <a:pt x="2047949" y="2814906"/>
                      <a:pt x="2043026" y="2819828"/>
                    </a:cubicBezTo>
                    <a:cubicBezTo>
                      <a:pt x="2038104" y="2824751"/>
                      <a:pt x="2031427" y="2827517"/>
                      <a:pt x="2024465" y="2827517"/>
                    </a:cubicBezTo>
                    <a:lnTo>
                      <a:pt x="26250" y="2827517"/>
                    </a:lnTo>
                    <a:cubicBezTo>
                      <a:pt x="19288" y="2827517"/>
                      <a:pt x="12611" y="2824751"/>
                      <a:pt x="7688" y="2819828"/>
                    </a:cubicBezTo>
                    <a:cubicBezTo>
                      <a:pt x="2766" y="2814906"/>
                      <a:pt x="0" y="2808229"/>
                      <a:pt x="0" y="2801267"/>
                    </a:cubicBezTo>
                    <a:lnTo>
                      <a:pt x="0" y="26250"/>
                    </a:lnTo>
                    <a:cubicBezTo>
                      <a:pt x="0" y="19288"/>
                      <a:pt x="2766" y="12611"/>
                      <a:pt x="7688" y="7688"/>
                    </a:cubicBezTo>
                    <a:cubicBezTo>
                      <a:pt x="12611" y="2766"/>
                      <a:pt x="19288" y="0"/>
                      <a:pt x="26250" y="0"/>
                    </a:cubicBezTo>
                    <a:close/>
                  </a:path>
                </a:pathLst>
              </a:custGeom>
              <a:solidFill>
                <a:srgbClr val="000000">
                  <a:alpha val="4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2050715" cy="2846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10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11076596" cy="11948159"/>
            </a:xfrm>
            <a:custGeom>
              <a:avLst/>
              <a:gdLst/>
              <a:ahLst/>
              <a:cxnLst/>
              <a:rect l="l" t="t" r="r" b="b"/>
              <a:pathLst>
                <a:path w="11076596" h="15093502">
                  <a:moveTo>
                    <a:pt x="0" y="0"/>
                  </a:moveTo>
                  <a:lnTo>
                    <a:pt x="11076596" y="0"/>
                  </a:lnTo>
                  <a:lnTo>
                    <a:pt x="11076596" y="15093502"/>
                  </a:lnTo>
                  <a:lnTo>
                    <a:pt x="0" y="15093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" r="-1432" b="-2632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78968" y="5089803"/>
            <a:ext cx="3357287" cy="7893127"/>
            <a:chOff x="0" y="0"/>
            <a:chExt cx="4476382" cy="10524170"/>
          </a:xfrm>
        </p:grpSpPr>
        <p:sp>
          <p:nvSpPr>
            <p:cNvPr id="8" name="Freeform 8"/>
            <p:cNvSpPr/>
            <p:nvPr/>
          </p:nvSpPr>
          <p:spPr>
            <a:xfrm flipH="1">
              <a:off x="0" y="0"/>
              <a:ext cx="4476382" cy="10524170"/>
            </a:xfrm>
            <a:custGeom>
              <a:avLst/>
              <a:gdLst/>
              <a:ahLst/>
              <a:cxnLst/>
              <a:rect l="l" t="t" r="r" b="b"/>
              <a:pathLst>
                <a:path w="4476382" h="10524170">
                  <a:moveTo>
                    <a:pt x="4476382" y="0"/>
                  </a:moveTo>
                  <a:lnTo>
                    <a:pt x="0" y="0"/>
                  </a:lnTo>
                  <a:lnTo>
                    <a:pt x="0" y="10524170"/>
                  </a:lnTo>
                  <a:lnTo>
                    <a:pt x="4476382" y="10524170"/>
                  </a:lnTo>
                  <a:lnTo>
                    <a:pt x="4476382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 rot="-540750">
              <a:off x="1065850" y="2204923"/>
              <a:ext cx="631739" cy="585543"/>
            </a:xfrm>
            <a:custGeom>
              <a:avLst/>
              <a:gdLst/>
              <a:ahLst/>
              <a:cxnLst/>
              <a:rect l="l" t="t" r="r" b="b"/>
              <a:pathLst>
                <a:path w="631739" h="585543">
                  <a:moveTo>
                    <a:pt x="0" y="0"/>
                  </a:moveTo>
                  <a:lnTo>
                    <a:pt x="631739" y="0"/>
                  </a:lnTo>
                  <a:lnTo>
                    <a:pt x="631739" y="585543"/>
                  </a:lnTo>
                  <a:lnTo>
                    <a:pt x="0" y="585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80275" y="5803168"/>
            <a:ext cx="844813" cy="768534"/>
            <a:chOff x="0" y="0"/>
            <a:chExt cx="1126418" cy="1024712"/>
          </a:xfrm>
        </p:grpSpPr>
        <p:sp>
          <p:nvSpPr>
            <p:cNvPr id="11" name="Freeform 11"/>
            <p:cNvSpPr/>
            <p:nvPr/>
          </p:nvSpPr>
          <p:spPr>
            <a:xfrm>
              <a:off x="0" y="112030"/>
              <a:ext cx="918422" cy="912682"/>
            </a:xfrm>
            <a:custGeom>
              <a:avLst/>
              <a:gdLst/>
              <a:ahLst/>
              <a:cxnLst/>
              <a:rect l="l" t="t" r="r" b="b"/>
              <a:pathLst>
                <a:path w="918422" h="912682">
                  <a:moveTo>
                    <a:pt x="0" y="0"/>
                  </a:moveTo>
                  <a:lnTo>
                    <a:pt x="918422" y="0"/>
                  </a:lnTo>
                  <a:lnTo>
                    <a:pt x="918422" y="912682"/>
                  </a:lnTo>
                  <a:lnTo>
                    <a:pt x="0" y="912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11339" y="0"/>
              <a:ext cx="1015079" cy="914417"/>
            </a:xfrm>
            <a:custGeom>
              <a:avLst/>
              <a:gdLst/>
              <a:ahLst/>
              <a:cxnLst/>
              <a:rect l="l" t="t" r="r" b="b"/>
              <a:pathLst>
                <a:path w="1015079" h="914417">
                  <a:moveTo>
                    <a:pt x="0" y="0"/>
                  </a:moveTo>
                  <a:lnTo>
                    <a:pt x="1015079" y="0"/>
                  </a:lnTo>
                  <a:lnTo>
                    <a:pt x="1015079" y="914417"/>
                  </a:lnTo>
                  <a:lnTo>
                    <a:pt x="0" y="9144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183069" y="5704233"/>
            <a:ext cx="5157405" cy="3521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8"/>
              </a:lnSpc>
              <a:spcBef>
                <a:spcPct val="0"/>
              </a:spcBef>
            </a:pPr>
            <a:r>
              <a:rPr lang="en-US" sz="5919">
                <a:solidFill>
                  <a:srgbClr val="12255A"/>
                </a:solidFill>
                <a:latin typeface="Handyman"/>
                <a:ea typeface="Handyman"/>
                <a:cs typeface="Handyman"/>
                <a:sym typeface="Handyman"/>
              </a:rPr>
              <a:t>Auditors document and report audit results.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0814" y="1060815"/>
            <a:ext cx="7765373" cy="1926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57"/>
              </a:lnSpc>
            </a:pPr>
            <a:r>
              <a:rPr lang="en-US" sz="5541" b="1">
                <a:gradFill>
                  <a:gsLst>
                    <a:gs pos="0">
                      <a:srgbClr val="12255A">
                        <a:alpha val="100000"/>
                      </a:srgbClr>
                    </a:gs>
                    <a:gs pos="100000">
                      <a:srgbClr val="2D427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What Happens During an Election Audit?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4201" y="1315361"/>
            <a:ext cx="10633787" cy="3592160"/>
            <a:chOff x="0" y="0"/>
            <a:chExt cx="2800668" cy="9460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00668" cy="946083"/>
            </a:xfrm>
            <a:custGeom>
              <a:avLst/>
              <a:gdLst/>
              <a:ahLst/>
              <a:cxnLst/>
              <a:rect l="l" t="t" r="r" b="b"/>
              <a:pathLst>
                <a:path w="2800668" h="946083">
                  <a:moveTo>
                    <a:pt x="13105" y="0"/>
                  </a:moveTo>
                  <a:lnTo>
                    <a:pt x="2787563" y="0"/>
                  </a:lnTo>
                  <a:cubicBezTo>
                    <a:pt x="2794801" y="0"/>
                    <a:pt x="2800668" y="5867"/>
                    <a:pt x="2800668" y="13105"/>
                  </a:cubicBezTo>
                  <a:lnTo>
                    <a:pt x="2800668" y="932978"/>
                  </a:lnTo>
                  <a:cubicBezTo>
                    <a:pt x="2800668" y="936454"/>
                    <a:pt x="2799287" y="939787"/>
                    <a:pt x="2796830" y="942245"/>
                  </a:cubicBezTo>
                  <a:cubicBezTo>
                    <a:pt x="2794372" y="944703"/>
                    <a:pt x="2791039" y="946083"/>
                    <a:pt x="2787563" y="946083"/>
                  </a:cubicBezTo>
                  <a:lnTo>
                    <a:pt x="13105" y="946083"/>
                  </a:lnTo>
                  <a:cubicBezTo>
                    <a:pt x="5867" y="946083"/>
                    <a:pt x="0" y="940216"/>
                    <a:pt x="0" y="932978"/>
                  </a:cubicBezTo>
                  <a:lnTo>
                    <a:pt x="0" y="13105"/>
                  </a:lnTo>
                  <a:cubicBezTo>
                    <a:pt x="0" y="5867"/>
                    <a:pt x="5867" y="0"/>
                    <a:pt x="1310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8060C">
                    <a:alpha val="100000"/>
                  </a:srgbClr>
                </a:gs>
                <a:gs pos="100000">
                  <a:srgbClr val="D90A0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00668" cy="984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316290" y="3016833"/>
            <a:ext cx="551485" cy="904341"/>
          </a:xfrm>
          <a:custGeom>
            <a:avLst/>
            <a:gdLst/>
            <a:ahLst/>
            <a:cxnLst/>
            <a:rect l="l" t="t" r="r" b="b"/>
            <a:pathLst>
              <a:path w="551485" h="904341">
                <a:moveTo>
                  <a:pt x="0" y="0"/>
                </a:moveTo>
                <a:lnTo>
                  <a:pt x="551485" y="0"/>
                </a:lnTo>
                <a:lnTo>
                  <a:pt x="551485" y="904342"/>
                </a:lnTo>
                <a:lnTo>
                  <a:pt x="0" y="9043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1622858" y="1128971"/>
            <a:ext cx="11055768" cy="11369800"/>
            <a:chOff x="0" y="0"/>
            <a:chExt cx="14741023" cy="151597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110113" cy="9144012"/>
            </a:xfrm>
            <a:custGeom>
              <a:avLst/>
              <a:gdLst/>
              <a:ahLst/>
              <a:cxnLst/>
              <a:rect l="l" t="t" r="r" b="b"/>
              <a:pathLst>
                <a:path w="13110113" h="9144012">
                  <a:moveTo>
                    <a:pt x="0" y="0"/>
                  </a:moveTo>
                  <a:lnTo>
                    <a:pt x="13110113" y="0"/>
                  </a:lnTo>
                  <a:lnTo>
                    <a:pt x="13110113" y="9144012"/>
                  </a:lnTo>
                  <a:lnTo>
                    <a:pt x="0" y="91440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616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3176359" y="9105611"/>
              <a:ext cx="11564665" cy="6054122"/>
            </a:xfrm>
            <a:custGeom>
              <a:avLst/>
              <a:gdLst/>
              <a:ahLst/>
              <a:cxnLst/>
              <a:rect l="l" t="t" r="r" b="b"/>
              <a:pathLst>
                <a:path w="11564665" h="6054122">
                  <a:moveTo>
                    <a:pt x="0" y="0"/>
                  </a:moveTo>
                  <a:lnTo>
                    <a:pt x="11564664" y="0"/>
                  </a:lnTo>
                  <a:lnTo>
                    <a:pt x="11564664" y="6054122"/>
                  </a:lnTo>
                  <a:lnTo>
                    <a:pt x="0" y="60541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5738" t="-1707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77878" y="2751485"/>
            <a:ext cx="5238412" cy="1355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1229"/>
              </a:lnSpc>
              <a:spcBef>
                <a:spcPct val="0"/>
              </a:spcBef>
            </a:pPr>
            <a:r>
              <a:rPr lang="en-US" sz="8020" b="1" dirty="0">
                <a:solidFill>
                  <a:srgbClr val="FFFFFF"/>
                </a:solidFill>
                <a:latin typeface="Fraunces Heavy"/>
                <a:ea typeface="Fraunces Heavy"/>
                <a:cs typeface="Fraunces Heavy"/>
                <a:sym typeface="Fraunces Heavy"/>
              </a:rPr>
              <a:t>Elections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18616" y="1671585"/>
            <a:ext cx="3630382" cy="13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317"/>
              </a:lnSpc>
              <a:spcBef>
                <a:spcPct val="0"/>
              </a:spcBef>
            </a:pPr>
            <a:r>
              <a:rPr lang="en-US" sz="8083" b="1">
                <a:solidFill>
                  <a:srgbClr val="FFFFFF"/>
                </a:solidFill>
                <a:latin typeface="Fraunces Heavy"/>
                <a:ea typeface="Fraunces Heavy"/>
                <a:cs typeface="Fraunces Heavy"/>
                <a:sym typeface="Fraunces Heavy"/>
              </a:rPr>
              <a:t>Secure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3750" y="7036774"/>
            <a:ext cx="9419499" cy="4564676"/>
            <a:chOff x="0" y="0"/>
            <a:chExt cx="2960955" cy="14348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0955" cy="1434875"/>
            </a:xfrm>
            <a:custGeom>
              <a:avLst/>
              <a:gdLst/>
              <a:ahLst/>
              <a:cxnLst/>
              <a:rect l="l" t="t" r="r" b="b"/>
              <a:pathLst>
                <a:path w="2960955" h="1434875">
                  <a:moveTo>
                    <a:pt x="30271" y="0"/>
                  </a:moveTo>
                  <a:lnTo>
                    <a:pt x="2930684" y="0"/>
                  </a:lnTo>
                  <a:cubicBezTo>
                    <a:pt x="2938713" y="0"/>
                    <a:pt x="2946412" y="3189"/>
                    <a:pt x="2952089" y="8866"/>
                  </a:cubicBezTo>
                  <a:cubicBezTo>
                    <a:pt x="2957766" y="14543"/>
                    <a:pt x="2960955" y="22243"/>
                    <a:pt x="2960955" y="30271"/>
                  </a:cubicBezTo>
                  <a:lnTo>
                    <a:pt x="2960955" y="1404604"/>
                  </a:lnTo>
                  <a:cubicBezTo>
                    <a:pt x="2960955" y="1421322"/>
                    <a:pt x="2947402" y="1434875"/>
                    <a:pt x="2930684" y="1434875"/>
                  </a:cubicBezTo>
                  <a:lnTo>
                    <a:pt x="30271" y="1434875"/>
                  </a:lnTo>
                  <a:cubicBezTo>
                    <a:pt x="13553" y="1434875"/>
                    <a:pt x="0" y="1421322"/>
                    <a:pt x="0" y="1404604"/>
                  </a:cubicBezTo>
                  <a:lnTo>
                    <a:pt x="0" y="30271"/>
                  </a:lnTo>
                  <a:cubicBezTo>
                    <a:pt x="0" y="22243"/>
                    <a:pt x="3189" y="14543"/>
                    <a:pt x="8866" y="8866"/>
                  </a:cubicBezTo>
                  <a:cubicBezTo>
                    <a:pt x="14543" y="3189"/>
                    <a:pt x="22243" y="0"/>
                    <a:pt x="3027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1EBFD">
                    <a:alpha val="100000"/>
                  </a:srgbClr>
                </a:gs>
                <a:gs pos="100000">
                  <a:srgbClr val="EDF4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960955" cy="1463450"/>
            </a:xfrm>
            <a:prstGeom prst="rect">
              <a:avLst/>
            </a:prstGeom>
          </p:spPr>
          <p:txBody>
            <a:bodyPr lIns="42563" tIns="42563" rIns="42563" bIns="42563" rtlCol="0" anchor="ctr"/>
            <a:lstStyle/>
            <a:p>
              <a:pPr algn="ctr">
                <a:lnSpc>
                  <a:spcPts val="2228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5134" y="7963584"/>
            <a:ext cx="1913289" cy="191328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992" tIns="50992" rIns="50992" bIns="50992" rtlCol="0" anchor="ctr"/>
            <a:lstStyle/>
            <a:p>
              <a:pPr algn="ctr">
                <a:lnSpc>
                  <a:spcPts val="267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073685" y="7963584"/>
            <a:ext cx="1913289" cy="191328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992" tIns="50992" rIns="50992" bIns="50992" rtlCol="0" anchor="ctr"/>
            <a:lstStyle/>
            <a:p>
              <a:pPr algn="ctr">
                <a:lnSpc>
                  <a:spcPts val="267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009284" y="7963584"/>
            <a:ext cx="1913289" cy="191328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992" tIns="50992" rIns="50992" bIns="50992" rtlCol="0" anchor="ctr"/>
            <a:lstStyle/>
            <a:p>
              <a:pPr algn="ctr">
                <a:lnSpc>
                  <a:spcPts val="267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644399" y="8370515"/>
            <a:ext cx="1222986" cy="1135461"/>
          </a:xfrm>
          <a:custGeom>
            <a:avLst/>
            <a:gdLst/>
            <a:ahLst/>
            <a:cxnLst/>
            <a:rect l="l" t="t" r="r" b="b"/>
            <a:pathLst>
              <a:path w="1222986" h="1135461">
                <a:moveTo>
                  <a:pt x="0" y="0"/>
                </a:moveTo>
                <a:lnTo>
                  <a:pt x="1222986" y="0"/>
                </a:lnTo>
                <a:lnTo>
                  <a:pt x="1222986" y="1135461"/>
                </a:lnTo>
                <a:lnTo>
                  <a:pt x="0" y="11354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4252664" y="7963584"/>
            <a:ext cx="1486894" cy="1542392"/>
          </a:xfrm>
          <a:custGeom>
            <a:avLst/>
            <a:gdLst/>
            <a:ahLst/>
            <a:cxnLst/>
            <a:rect l="l" t="t" r="r" b="b"/>
            <a:pathLst>
              <a:path w="1486894" h="1542392">
                <a:moveTo>
                  <a:pt x="0" y="0"/>
                </a:moveTo>
                <a:lnTo>
                  <a:pt x="1486894" y="0"/>
                </a:lnTo>
                <a:lnTo>
                  <a:pt x="1486894" y="1542392"/>
                </a:lnTo>
                <a:lnTo>
                  <a:pt x="0" y="15423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6939474" y="8174303"/>
            <a:ext cx="1831408" cy="1771588"/>
          </a:xfrm>
          <a:custGeom>
            <a:avLst/>
            <a:gdLst/>
            <a:ahLst/>
            <a:cxnLst/>
            <a:rect l="l" t="t" r="r" b="b"/>
            <a:pathLst>
              <a:path w="1831408" h="1771588">
                <a:moveTo>
                  <a:pt x="0" y="0"/>
                </a:moveTo>
                <a:lnTo>
                  <a:pt x="1831409" y="0"/>
                </a:lnTo>
                <a:lnTo>
                  <a:pt x="1831409" y="1771589"/>
                </a:lnTo>
                <a:lnTo>
                  <a:pt x="0" y="17715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111908" y="10027472"/>
            <a:ext cx="2337575" cy="653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4350" b="1" spc="100">
                <a:solidFill>
                  <a:srgbClr val="0B035C"/>
                </a:solidFill>
                <a:latin typeface="Poppins Bold"/>
                <a:ea typeface="Poppins Bold"/>
                <a:cs typeface="Poppins Bold"/>
                <a:sym typeface="Poppins Bold"/>
              </a:rPr>
              <a:t>Prepare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18362" y="10027472"/>
            <a:ext cx="1250277" cy="653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4350" b="1" spc="100">
                <a:solidFill>
                  <a:srgbClr val="0B035C"/>
                </a:solidFill>
                <a:latin typeface="Poppins Bold"/>
                <a:ea typeface="Poppins Bold"/>
                <a:cs typeface="Poppins Bold"/>
                <a:sym typeface="Poppins Bold"/>
              </a:rPr>
              <a:t>Test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932758" y="10027472"/>
            <a:ext cx="2104441" cy="653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8"/>
              </a:lnSpc>
            </a:pPr>
            <a:r>
              <a:rPr lang="en-US" sz="4350" b="1" spc="100">
                <a:solidFill>
                  <a:srgbClr val="0B035C"/>
                </a:solidFill>
                <a:latin typeface="Poppins Bold"/>
                <a:ea typeface="Poppins Bold"/>
                <a:cs typeface="Poppins Bold"/>
                <a:sym typeface="Poppins Bold"/>
              </a:rPr>
              <a:t>Review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2254992" y="1991140"/>
            <a:ext cx="5777017" cy="4157892"/>
            <a:chOff x="0" y="561975"/>
            <a:chExt cx="7702689" cy="5543856"/>
          </a:xfrm>
        </p:grpSpPr>
        <p:sp>
          <p:nvSpPr>
            <p:cNvPr id="21" name="TextBox 21"/>
            <p:cNvSpPr txBox="1"/>
            <p:nvPr/>
          </p:nvSpPr>
          <p:spPr>
            <a:xfrm>
              <a:off x="193744" y="561975"/>
              <a:ext cx="7213600" cy="11330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9839" b="1" spc="226" dirty="0">
                  <a:solidFill>
                    <a:srgbClr val="005AB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Testing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274357" y="1924027"/>
              <a:ext cx="1367927" cy="19759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626"/>
                </a:lnSpc>
              </a:pPr>
              <a:r>
                <a:rPr lang="en-US" sz="9839" b="1" spc="226">
                  <a:gradFill>
                    <a:gsLst>
                      <a:gs pos="0">
                        <a:srgbClr val="005ABA">
                          <a:alpha val="100000"/>
                        </a:srgbClr>
                      </a:gs>
                      <a:gs pos="100000">
                        <a:srgbClr val="CA0229">
                          <a:alpha val="100000"/>
                        </a:srgbClr>
                      </a:gs>
                    </a:gsLst>
                    <a:lin ang="540000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&amp;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4675730"/>
              <a:ext cx="7702689" cy="1430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19"/>
                </a:lnSpc>
              </a:pPr>
              <a:r>
                <a:rPr lang="en-US" sz="9839" b="1" spc="226">
                  <a:solidFill>
                    <a:srgbClr val="CA012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Auditing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35786"/>
            <a:ext cx="10287000" cy="14441649"/>
            <a:chOff x="0" y="0"/>
            <a:chExt cx="812800" cy="11410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141069"/>
            </a:xfrm>
            <a:custGeom>
              <a:avLst/>
              <a:gdLst/>
              <a:ahLst/>
              <a:cxnLst/>
              <a:rect l="l" t="t" r="r" b="b"/>
              <a:pathLst>
                <a:path w="812800" h="1141069">
                  <a:moveTo>
                    <a:pt x="0" y="0"/>
                  </a:moveTo>
                  <a:lnTo>
                    <a:pt x="812800" y="0"/>
                  </a:lnTo>
                  <a:lnTo>
                    <a:pt x="812800" y="1141069"/>
                  </a:lnTo>
                  <a:lnTo>
                    <a:pt x="0" y="1141069"/>
                  </a:lnTo>
                  <a:close/>
                </a:path>
              </a:pathLst>
            </a:custGeom>
            <a:gradFill rotWithShape="1">
              <a:gsLst>
                <a:gs pos="0">
                  <a:srgbClr val="E1EBFD">
                    <a:alpha val="100000"/>
                  </a:srgbClr>
                </a:gs>
                <a:gs pos="50000">
                  <a:srgbClr val="D8E2F5">
                    <a:alpha val="100000"/>
                  </a:srgbClr>
                </a:gs>
                <a:gs pos="100000">
                  <a:srgbClr val="EAEEF5">
                    <a:alpha val="100000"/>
                  </a:srgbClr>
                </a:gs>
              </a:gsLst>
              <a:path path="circle">
                <a:fillToRect l="50000" t="50000" r="50000" b="50000"/>
              </a:path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1179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H="1" flipV="1">
            <a:off x="5137512" y="4449819"/>
            <a:ext cx="5988" cy="6262940"/>
          </a:xfrm>
          <a:prstGeom prst="line">
            <a:avLst/>
          </a:prstGeom>
          <a:ln w="95250" cap="flat">
            <a:gradFill>
              <a:gsLst>
                <a:gs pos="0">
                  <a:srgbClr val="0064BB">
                    <a:alpha val="100000"/>
                  </a:srgbClr>
                </a:gs>
                <a:gs pos="100000">
                  <a:srgbClr val="418CCD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3770505" y="10712759"/>
            <a:ext cx="2745990" cy="1579952"/>
            <a:chOff x="0" y="0"/>
            <a:chExt cx="3661320" cy="2106603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3661320" cy="2106603"/>
              <a:chOff x="0" y="0"/>
              <a:chExt cx="734503" cy="42260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34503" cy="422609"/>
              </a:xfrm>
              <a:custGeom>
                <a:avLst/>
                <a:gdLst/>
                <a:ahLst/>
                <a:cxnLst/>
                <a:rect l="l" t="t" r="r" b="b"/>
                <a:pathLst>
                  <a:path w="734503" h="422609">
                    <a:moveTo>
                      <a:pt x="73303" y="0"/>
                    </a:moveTo>
                    <a:lnTo>
                      <a:pt x="661200" y="0"/>
                    </a:lnTo>
                    <a:cubicBezTo>
                      <a:pt x="680641" y="0"/>
                      <a:pt x="699286" y="7723"/>
                      <a:pt x="713033" y="21470"/>
                    </a:cubicBezTo>
                    <a:cubicBezTo>
                      <a:pt x="726780" y="35217"/>
                      <a:pt x="734503" y="53862"/>
                      <a:pt x="734503" y="73303"/>
                    </a:cubicBezTo>
                    <a:lnTo>
                      <a:pt x="734503" y="349306"/>
                    </a:lnTo>
                    <a:cubicBezTo>
                      <a:pt x="734503" y="368747"/>
                      <a:pt x="726780" y="387392"/>
                      <a:pt x="713033" y="401139"/>
                    </a:cubicBezTo>
                    <a:cubicBezTo>
                      <a:pt x="699286" y="414886"/>
                      <a:pt x="680641" y="422609"/>
                      <a:pt x="661200" y="422609"/>
                    </a:cubicBezTo>
                    <a:lnTo>
                      <a:pt x="73303" y="422609"/>
                    </a:lnTo>
                    <a:cubicBezTo>
                      <a:pt x="53862" y="422609"/>
                      <a:pt x="35217" y="414886"/>
                      <a:pt x="21470" y="401139"/>
                    </a:cubicBezTo>
                    <a:cubicBezTo>
                      <a:pt x="7723" y="387392"/>
                      <a:pt x="0" y="368747"/>
                      <a:pt x="0" y="349306"/>
                    </a:cubicBezTo>
                    <a:lnTo>
                      <a:pt x="0" y="73303"/>
                    </a:lnTo>
                    <a:cubicBezTo>
                      <a:pt x="0" y="53862"/>
                      <a:pt x="7723" y="35217"/>
                      <a:pt x="21470" y="21470"/>
                    </a:cubicBezTo>
                    <a:cubicBezTo>
                      <a:pt x="35217" y="7723"/>
                      <a:pt x="53862" y="0"/>
                      <a:pt x="73303" y="0"/>
                    </a:cubicBezTo>
                    <a:close/>
                  </a:path>
                </a:pathLst>
              </a:custGeom>
              <a:solidFill>
                <a:srgbClr val="EC142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734503" cy="451184"/>
              </a:xfrm>
              <a:prstGeom prst="rect">
                <a:avLst/>
              </a:prstGeom>
            </p:spPr>
            <p:txBody>
              <a:bodyPr lIns="50020" tIns="50020" rIns="50020" bIns="50020" rtlCol="0" anchor="ctr"/>
              <a:lstStyle/>
              <a:p>
                <a:pPr algn="ctr">
                  <a:lnSpc>
                    <a:spcPts val="197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132120" y="312282"/>
              <a:ext cx="3432657" cy="14248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47"/>
                </a:lnSpc>
              </a:pPr>
              <a:r>
                <a:rPr lang="en-US" sz="3266" b="1" spc="52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AUDIT </a:t>
              </a:r>
            </a:p>
            <a:p>
              <a:pPr algn="ctr">
                <a:lnSpc>
                  <a:spcPts val="4247"/>
                </a:lnSpc>
              </a:pPr>
              <a:r>
                <a:rPr lang="en-US" sz="3266" b="1" spc="52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COMPLETE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44841" y="8901169"/>
            <a:ext cx="7397317" cy="1263453"/>
            <a:chOff x="0" y="0"/>
            <a:chExt cx="9863090" cy="1684604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9863090" cy="1684604"/>
              <a:chOff x="0" y="0"/>
              <a:chExt cx="1771120" cy="30250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771120" cy="302505"/>
              </a:xfrm>
              <a:custGeom>
                <a:avLst/>
                <a:gdLst/>
                <a:ahLst/>
                <a:cxnLst/>
                <a:rect l="l" t="t" r="r" b="b"/>
                <a:pathLst>
                  <a:path w="1771120" h="302505">
                    <a:moveTo>
                      <a:pt x="29304" y="0"/>
                    </a:moveTo>
                    <a:lnTo>
                      <a:pt x="1741815" y="0"/>
                    </a:lnTo>
                    <a:cubicBezTo>
                      <a:pt x="1758000" y="0"/>
                      <a:pt x="1771120" y="13120"/>
                      <a:pt x="1771120" y="29304"/>
                    </a:cubicBezTo>
                    <a:lnTo>
                      <a:pt x="1771120" y="273201"/>
                    </a:lnTo>
                    <a:cubicBezTo>
                      <a:pt x="1771120" y="289385"/>
                      <a:pt x="1758000" y="302505"/>
                      <a:pt x="1741815" y="302505"/>
                    </a:cubicBezTo>
                    <a:lnTo>
                      <a:pt x="29304" y="302505"/>
                    </a:lnTo>
                    <a:cubicBezTo>
                      <a:pt x="13120" y="302505"/>
                      <a:pt x="0" y="289385"/>
                      <a:pt x="0" y="273201"/>
                    </a:cubicBezTo>
                    <a:lnTo>
                      <a:pt x="0" y="29304"/>
                    </a:lnTo>
                    <a:cubicBezTo>
                      <a:pt x="0" y="13120"/>
                      <a:pt x="13120" y="0"/>
                      <a:pt x="293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1771120" cy="3406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369761" y="235003"/>
              <a:ext cx="1058946" cy="1177308"/>
            </a:xfrm>
            <a:custGeom>
              <a:avLst/>
              <a:gdLst/>
              <a:ahLst/>
              <a:cxnLst/>
              <a:rect l="l" t="t" r="r" b="b"/>
              <a:pathLst>
                <a:path w="1058946" h="1177308">
                  <a:moveTo>
                    <a:pt x="0" y="0"/>
                  </a:moveTo>
                  <a:lnTo>
                    <a:pt x="1058946" y="0"/>
                  </a:lnTo>
                  <a:lnTo>
                    <a:pt x="1058946" y="1177308"/>
                  </a:lnTo>
                  <a:lnTo>
                    <a:pt x="0" y="11773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71521" y="237332"/>
              <a:ext cx="7794013" cy="1228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35"/>
                </a:lnSpc>
              </a:pPr>
              <a:r>
                <a:rPr lang="en-US" sz="2796" b="1" spc="44">
                  <a:solidFill>
                    <a:srgbClr val="170E6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Audit results are documented </a:t>
              </a:r>
            </a:p>
            <a:p>
              <a:pPr algn="l">
                <a:lnSpc>
                  <a:spcPts val="3635"/>
                </a:lnSpc>
              </a:pPr>
              <a:r>
                <a:rPr lang="en-US" sz="2796" b="1" spc="44">
                  <a:solidFill>
                    <a:srgbClr val="170E6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and reported.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1639" y="7321217"/>
            <a:ext cx="8303722" cy="1086439"/>
            <a:chOff x="0" y="0"/>
            <a:chExt cx="11071629" cy="1448585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11071629" cy="1448585"/>
              <a:chOff x="0" y="0"/>
              <a:chExt cx="1988138" cy="260123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988138" cy="260123"/>
              </a:xfrm>
              <a:custGeom>
                <a:avLst/>
                <a:gdLst/>
                <a:ahLst/>
                <a:cxnLst/>
                <a:rect l="l" t="t" r="r" b="b"/>
                <a:pathLst>
                  <a:path w="1988138" h="260123">
                    <a:moveTo>
                      <a:pt x="26106" y="0"/>
                    </a:moveTo>
                    <a:lnTo>
                      <a:pt x="1962032" y="0"/>
                    </a:lnTo>
                    <a:cubicBezTo>
                      <a:pt x="1968956" y="0"/>
                      <a:pt x="1975596" y="2750"/>
                      <a:pt x="1980492" y="7646"/>
                    </a:cubicBezTo>
                    <a:cubicBezTo>
                      <a:pt x="1985387" y="12542"/>
                      <a:pt x="1988138" y="19182"/>
                      <a:pt x="1988138" y="26106"/>
                    </a:cubicBezTo>
                    <a:lnTo>
                      <a:pt x="1988138" y="234017"/>
                    </a:lnTo>
                    <a:cubicBezTo>
                      <a:pt x="1988138" y="240941"/>
                      <a:pt x="1985387" y="247581"/>
                      <a:pt x="1980492" y="252477"/>
                    </a:cubicBezTo>
                    <a:cubicBezTo>
                      <a:pt x="1975596" y="257373"/>
                      <a:pt x="1968956" y="260123"/>
                      <a:pt x="1962032" y="260123"/>
                    </a:cubicBezTo>
                    <a:lnTo>
                      <a:pt x="26106" y="260123"/>
                    </a:lnTo>
                    <a:cubicBezTo>
                      <a:pt x="19182" y="260123"/>
                      <a:pt x="12542" y="257373"/>
                      <a:pt x="7646" y="252477"/>
                    </a:cubicBezTo>
                    <a:cubicBezTo>
                      <a:pt x="2750" y="247581"/>
                      <a:pt x="0" y="240941"/>
                      <a:pt x="0" y="234017"/>
                    </a:cubicBezTo>
                    <a:lnTo>
                      <a:pt x="0" y="26106"/>
                    </a:lnTo>
                    <a:cubicBezTo>
                      <a:pt x="0" y="19182"/>
                      <a:pt x="2750" y="12542"/>
                      <a:pt x="7646" y="7646"/>
                    </a:cubicBezTo>
                    <a:cubicBezTo>
                      <a:pt x="12542" y="2750"/>
                      <a:pt x="19182" y="0"/>
                      <a:pt x="2610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1988138" cy="29822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609045" y="398722"/>
              <a:ext cx="9137993" cy="619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35"/>
                </a:lnSpc>
              </a:pPr>
              <a:r>
                <a:rPr lang="en-US" sz="2796" b="1" spc="44">
                  <a:solidFill>
                    <a:srgbClr val="170E6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Any discrepancies are investigated.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315215" y="139706"/>
              <a:ext cx="1057675" cy="1122004"/>
            </a:xfrm>
            <a:custGeom>
              <a:avLst/>
              <a:gdLst/>
              <a:ahLst/>
              <a:cxnLst/>
              <a:rect l="l" t="t" r="r" b="b"/>
              <a:pathLst>
                <a:path w="1057675" h="1122004">
                  <a:moveTo>
                    <a:pt x="0" y="0"/>
                  </a:moveTo>
                  <a:lnTo>
                    <a:pt x="1057676" y="0"/>
                  </a:lnTo>
                  <a:lnTo>
                    <a:pt x="1057676" y="1122003"/>
                  </a:lnTo>
                  <a:lnTo>
                    <a:pt x="0" y="1122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66207" y="4963719"/>
            <a:ext cx="8754586" cy="1843597"/>
            <a:chOff x="0" y="0"/>
            <a:chExt cx="11672781" cy="2458130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11672781" cy="2458130"/>
              <a:chOff x="0" y="0"/>
              <a:chExt cx="2096087" cy="441408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2096087" cy="441408"/>
              </a:xfrm>
              <a:custGeom>
                <a:avLst/>
                <a:gdLst/>
                <a:ahLst/>
                <a:cxnLst/>
                <a:rect l="l" t="t" r="r" b="b"/>
                <a:pathLst>
                  <a:path w="2096087" h="441408">
                    <a:moveTo>
                      <a:pt x="24761" y="0"/>
                    </a:moveTo>
                    <a:lnTo>
                      <a:pt x="2071326" y="0"/>
                    </a:lnTo>
                    <a:cubicBezTo>
                      <a:pt x="2077893" y="0"/>
                      <a:pt x="2084191" y="2609"/>
                      <a:pt x="2088835" y="7252"/>
                    </a:cubicBezTo>
                    <a:cubicBezTo>
                      <a:pt x="2093478" y="11896"/>
                      <a:pt x="2096087" y="18194"/>
                      <a:pt x="2096087" y="24761"/>
                    </a:cubicBezTo>
                    <a:lnTo>
                      <a:pt x="2096087" y="416646"/>
                    </a:lnTo>
                    <a:cubicBezTo>
                      <a:pt x="2096087" y="430322"/>
                      <a:pt x="2085001" y="441408"/>
                      <a:pt x="2071326" y="441408"/>
                    </a:cubicBezTo>
                    <a:lnTo>
                      <a:pt x="24761" y="441408"/>
                    </a:lnTo>
                    <a:cubicBezTo>
                      <a:pt x="18194" y="441408"/>
                      <a:pt x="11896" y="438799"/>
                      <a:pt x="7252" y="434155"/>
                    </a:cubicBezTo>
                    <a:cubicBezTo>
                      <a:pt x="2609" y="429512"/>
                      <a:pt x="0" y="423213"/>
                      <a:pt x="0" y="416646"/>
                    </a:cubicBezTo>
                    <a:lnTo>
                      <a:pt x="0" y="24761"/>
                    </a:lnTo>
                    <a:cubicBezTo>
                      <a:pt x="0" y="18194"/>
                      <a:pt x="2609" y="11896"/>
                      <a:pt x="7252" y="7252"/>
                    </a:cubicBezTo>
                    <a:cubicBezTo>
                      <a:pt x="11896" y="2609"/>
                      <a:pt x="18194" y="0"/>
                      <a:pt x="2476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2096087" cy="4795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382461" y="489336"/>
              <a:ext cx="1282007" cy="1465990"/>
            </a:xfrm>
            <a:custGeom>
              <a:avLst/>
              <a:gdLst/>
              <a:ahLst/>
              <a:cxnLst/>
              <a:rect l="l" t="t" r="r" b="b"/>
              <a:pathLst>
                <a:path w="1282007" h="1465990">
                  <a:moveTo>
                    <a:pt x="0" y="0"/>
                  </a:moveTo>
                  <a:lnTo>
                    <a:pt x="1282007" y="0"/>
                  </a:lnTo>
                  <a:lnTo>
                    <a:pt x="1282007" y="1465990"/>
                  </a:lnTo>
                  <a:lnTo>
                    <a:pt x="0" y="1465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307665" y="302039"/>
              <a:ext cx="9021170" cy="18385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35"/>
                </a:lnSpc>
              </a:pPr>
              <a:r>
                <a:rPr lang="en-US" sz="2796" b="1" spc="44">
                  <a:solidFill>
                    <a:srgbClr val="170E6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The ballots are hand counted and the vote totals are compared to the machine counted vote totals.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633881" y="2892717"/>
            <a:ext cx="7009713" cy="1557102"/>
            <a:chOff x="0" y="0"/>
            <a:chExt cx="9346284" cy="2076136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9346284" cy="2076136"/>
              <a:chOff x="0" y="0"/>
              <a:chExt cx="1678317" cy="372813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678317" cy="372813"/>
              </a:xfrm>
              <a:custGeom>
                <a:avLst/>
                <a:gdLst/>
                <a:ahLst/>
                <a:cxnLst/>
                <a:rect l="l" t="t" r="r" b="b"/>
                <a:pathLst>
                  <a:path w="1678317" h="372813">
                    <a:moveTo>
                      <a:pt x="30925" y="0"/>
                    </a:moveTo>
                    <a:lnTo>
                      <a:pt x="1647392" y="0"/>
                    </a:lnTo>
                    <a:cubicBezTo>
                      <a:pt x="1664471" y="0"/>
                      <a:pt x="1678317" y="13845"/>
                      <a:pt x="1678317" y="30925"/>
                    </a:cubicBezTo>
                    <a:lnTo>
                      <a:pt x="1678317" y="341888"/>
                    </a:lnTo>
                    <a:cubicBezTo>
                      <a:pt x="1678317" y="350090"/>
                      <a:pt x="1675059" y="357956"/>
                      <a:pt x="1669259" y="363755"/>
                    </a:cubicBezTo>
                    <a:cubicBezTo>
                      <a:pt x="1663460" y="369555"/>
                      <a:pt x="1655594" y="372813"/>
                      <a:pt x="1647392" y="372813"/>
                    </a:cubicBezTo>
                    <a:lnTo>
                      <a:pt x="30925" y="372813"/>
                    </a:lnTo>
                    <a:cubicBezTo>
                      <a:pt x="13845" y="372813"/>
                      <a:pt x="0" y="358967"/>
                      <a:pt x="0" y="341888"/>
                    </a:cubicBezTo>
                    <a:lnTo>
                      <a:pt x="0" y="30925"/>
                    </a:lnTo>
                    <a:cubicBezTo>
                      <a:pt x="0" y="22723"/>
                      <a:pt x="3258" y="14857"/>
                      <a:pt x="9058" y="9058"/>
                    </a:cubicBezTo>
                    <a:cubicBezTo>
                      <a:pt x="14857" y="3258"/>
                      <a:pt x="22723" y="0"/>
                      <a:pt x="3092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1678317" cy="4109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2072232" y="415286"/>
              <a:ext cx="6858158" cy="1228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35"/>
                </a:lnSpc>
              </a:pPr>
              <a:r>
                <a:rPr lang="en-US" sz="2796" b="1" spc="44">
                  <a:solidFill>
                    <a:srgbClr val="170E6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Election officials randomly select ballots to audit.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332207" y="349887"/>
              <a:ext cx="1290968" cy="1217895"/>
            </a:xfrm>
            <a:custGeom>
              <a:avLst/>
              <a:gdLst/>
              <a:ahLst/>
              <a:cxnLst/>
              <a:rect l="l" t="t" r="r" b="b"/>
              <a:pathLst>
                <a:path w="1290968" h="1217895">
                  <a:moveTo>
                    <a:pt x="0" y="0"/>
                  </a:moveTo>
                  <a:lnTo>
                    <a:pt x="1290968" y="0"/>
                  </a:lnTo>
                  <a:lnTo>
                    <a:pt x="1290968" y="1217895"/>
                  </a:lnTo>
                  <a:lnTo>
                    <a:pt x="0" y="12178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-1024584" y="-135786"/>
            <a:ext cx="12336169" cy="2388387"/>
            <a:chOff x="0" y="0"/>
            <a:chExt cx="5418667" cy="98945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418667" cy="989456"/>
            </a:xfrm>
            <a:custGeom>
              <a:avLst/>
              <a:gdLst/>
              <a:ahLst/>
              <a:cxnLst/>
              <a:rect l="l" t="t" r="r" b="b"/>
              <a:pathLst>
                <a:path w="5418667" h="989456">
                  <a:moveTo>
                    <a:pt x="0" y="0"/>
                  </a:moveTo>
                  <a:lnTo>
                    <a:pt x="5418667" y="0"/>
                  </a:lnTo>
                  <a:lnTo>
                    <a:pt x="5418667" y="989456"/>
                  </a:lnTo>
                  <a:lnTo>
                    <a:pt x="0" y="9894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5418667" cy="998981"/>
            </a:xfrm>
            <a:prstGeom prst="rect">
              <a:avLst/>
            </a:prstGeom>
          </p:spPr>
          <p:txBody>
            <a:bodyPr lIns="22578" tIns="22578" rIns="22578" bIns="22578" rtlCol="0" anchor="ctr"/>
            <a:lstStyle/>
            <a:p>
              <a:pPr algn="ctr">
                <a:lnSpc>
                  <a:spcPts val="1182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333500" y="753848"/>
            <a:ext cx="7605061" cy="9479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72"/>
              </a:lnSpc>
            </a:pPr>
            <a:r>
              <a:rPr lang="en-US" sz="6641" b="1" spc="152" dirty="0">
                <a:solidFill>
                  <a:srgbClr val="EC0026"/>
                </a:solidFill>
                <a:latin typeface="Poppins Bold"/>
                <a:ea typeface="Poppins Bold"/>
                <a:cs typeface="Poppins Bold"/>
                <a:sym typeface="Poppins Bold"/>
              </a:rPr>
              <a:t>ELECTION AUDIT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50000">
              <a:srgbClr val="DBE6FD">
                <a:alpha val="100000"/>
              </a:srgbClr>
            </a:gs>
            <a:gs pos="100000">
              <a:srgbClr val="CEDAF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34980" y="5756910"/>
            <a:ext cx="6085819" cy="6073140"/>
          </a:xfrm>
          <a:custGeom>
            <a:avLst/>
            <a:gdLst/>
            <a:ahLst/>
            <a:cxnLst/>
            <a:rect l="l" t="t" r="r" b="b"/>
            <a:pathLst>
              <a:path w="6085819" h="6073140">
                <a:moveTo>
                  <a:pt x="0" y="0"/>
                </a:moveTo>
                <a:lnTo>
                  <a:pt x="6085819" y="0"/>
                </a:lnTo>
                <a:lnTo>
                  <a:pt x="6085819" y="6073140"/>
                </a:lnTo>
                <a:lnTo>
                  <a:pt x="0" y="6073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432876" y="1296112"/>
            <a:ext cx="7421248" cy="3260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23"/>
              </a:lnSpc>
            </a:pPr>
            <a:r>
              <a:rPr lang="en-US" sz="7707" b="1" spc="177">
                <a:solidFill>
                  <a:srgbClr val="005ABA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a</a:t>
            </a:r>
          </a:p>
          <a:p>
            <a:pPr algn="ctr">
              <a:lnSpc>
                <a:spcPts val="8323"/>
              </a:lnSpc>
            </a:pPr>
            <a:r>
              <a:rPr lang="en-US" sz="7707" b="1" spc="177">
                <a:solidFill>
                  <a:srgbClr val="005ABA"/>
                </a:solidFill>
                <a:latin typeface="Poppins Bold"/>
                <a:ea typeface="Poppins Bold"/>
                <a:cs typeface="Poppins Bold"/>
                <a:sym typeface="Poppins Bold"/>
              </a:rPr>
              <a:t>post-election audit?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711154" y="4722710"/>
            <a:ext cx="2864692" cy="63625"/>
            <a:chOff x="0" y="0"/>
            <a:chExt cx="779642" cy="1731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79642" cy="17316"/>
            </a:xfrm>
            <a:custGeom>
              <a:avLst/>
              <a:gdLst/>
              <a:ahLst/>
              <a:cxnLst/>
              <a:rect l="l" t="t" r="r" b="b"/>
              <a:pathLst>
                <a:path w="779642" h="17316">
                  <a:moveTo>
                    <a:pt x="0" y="0"/>
                  </a:moveTo>
                  <a:lnTo>
                    <a:pt x="779642" y="0"/>
                  </a:lnTo>
                  <a:lnTo>
                    <a:pt x="779642" y="17316"/>
                  </a:lnTo>
                  <a:lnTo>
                    <a:pt x="0" y="17316"/>
                  </a:lnTo>
                  <a:close/>
                </a:path>
              </a:pathLst>
            </a:custGeom>
            <a:solidFill>
              <a:srgbClr val="CA012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779642" cy="55416"/>
            </a:xfrm>
            <a:prstGeom prst="rect">
              <a:avLst/>
            </a:prstGeom>
          </p:spPr>
          <p:txBody>
            <a:bodyPr lIns="53793" tIns="53793" rIns="53793" bIns="53793" rtlCol="0" anchor="ctr"/>
            <a:lstStyle/>
            <a:p>
              <a:pPr algn="ctr">
                <a:lnSpc>
                  <a:spcPts val="2816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0553700" cy="12858750"/>
            <a:chOff x="0" y="0"/>
            <a:chExt cx="270933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333" cy="2709333"/>
            </a:xfrm>
            <a:custGeom>
              <a:avLst/>
              <a:gdLst/>
              <a:ahLst/>
              <a:cxnLst/>
              <a:rect l="l" t="t" r="r" b="b"/>
              <a:pathLst>
                <a:path w="2709333" h="2709333">
                  <a:moveTo>
                    <a:pt x="0" y="0"/>
                  </a:moveTo>
                  <a:lnTo>
                    <a:pt x="2709333" y="0"/>
                  </a:lnTo>
                  <a:lnTo>
                    <a:pt x="270933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2383DB">
                    <a:alpha val="100000"/>
                  </a:srgbClr>
                </a:gs>
                <a:gs pos="100000">
                  <a:srgbClr val="0663B8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709333" cy="2756958"/>
            </a:xfrm>
            <a:prstGeom prst="rect">
              <a:avLst/>
            </a:prstGeom>
          </p:spPr>
          <p:txBody>
            <a:bodyPr lIns="63500" tIns="63500" rIns="63500" bIns="63500" rtlCol="0" anchor="ctr"/>
            <a:lstStyle/>
            <a:p>
              <a:pPr algn="ctr">
                <a:lnSpc>
                  <a:spcPts val="332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11830050"/>
            <a:ext cx="10553700" cy="1028700"/>
            <a:chOff x="0" y="0"/>
            <a:chExt cx="2736975" cy="2709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36975" cy="270933"/>
            </a:xfrm>
            <a:custGeom>
              <a:avLst/>
              <a:gdLst/>
              <a:ahLst/>
              <a:cxnLst/>
              <a:rect l="l" t="t" r="r" b="b"/>
              <a:pathLst>
                <a:path w="2736975" h="270933">
                  <a:moveTo>
                    <a:pt x="0" y="0"/>
                  </a:moveTo>
                  <a:lnTo>
                    <a:pt x="2736975" y="0"/>
                  </a:lnTo>
                  <a:lnTo>
                    <a:pt x="2736975" y="270933"/>
                  </a:lnTo>
                  <a:lnTo>
                    <a:pt x="0" y="270933"/>
                  </a:lnTo>
                  <a:close/>
                </a:path>
              </a:pathLst>
            </a:custGeom>
            <a:gradFill rotWithShape="1">
              <a:gsLst>
                <a:gs pos="0">
                  <a:srgbClr val="F8060C">
                    <a:alpha val="100000"/>
                  </a:srgbClr>
                </a:gs>
                <a:gs pos="100000">
                  <a:srgbClr val="D90A0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736975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04900" y="450116"/>
            <a:ext cx="9736659" cy="12111095"/>
          </a:xfrm>
          <a:custGeom>
            <a:avLst/>
            <a:gdLst/>
            <a:ahLst/>
            <a:cxnLst/>
            <a:rect l="l" t="t" r="r" b="b"/>
            <a:pathLst>
              <a:path w="9736659" h="12111095">
                <a:moveTo>
                  <a:pt x="0" y="0"/>
                </a:moveTo>
                <a:lnTo>
                  <a:pt x="9736659" y="0"/>
                </a:lnTo>
                <a:lnTo>
                  <a:pt x="9736659" y="12111095"/>
                </a:lnTo>
                <a:lnTo>
                  <a:pt x="0" y="121110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8351" b="-1226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983868" y="9393736"/>
            <a:ext cx="2686050" cy="895350"/>
            <a:chOff x="0" y="0"/>
            <a:chExt cx="707437" cy="23581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07437" cy="235812"/>
            </a:xfrm>
            <a:custGeom>
              <a:avLst/>
              <a:gdLst/>
              <a:ahLst/>
              <a:cxnLst/>
              <a:rect l="l" t="t" r="r" b="b"/>
              <a:pathLst>
                <a:path w="707437" h="235812">
                  <a:moveTo>
                    <a:pt x="37470" y="0"/>
                  </a:moveTo>
                  <a:lnTo>
                    <a:pt x="669968" y="0"/>
                  </a:lnTo>
                  <a:cubicBezTo>
                    <a:pt x="690661" y="0"/>
                    <a:pt x="707437" y="16776"/>
                    <a:pt x="707437" y="37470"/>
                  </a:cubicBezTo>
                  <a:lnTo>
                    <a:pt x="707437" y="198343"/>
                  </a:lnTo>
                  <a:cubicBezTo>
                    <a:pt x="707437" y="208280"/>
                    <a:pt x="703489" y="217811"/>
                    <a:pt x="696462" y="224838"/>
                  </a:cubicBezTo>
                  <a:cubicBezTo>
                    <a:pt x="689436" y="231865"/>
                    <a:pt x="679905" y="235812"/>
                    <a:pt x="669968" y="235812"/>
                  </a:cubicBezTo>
                  <a:lnTo>
                    <a:pt x="37470" y="235812"/>
                  </a:lnTo>
                  <a:cubicBezTo>
                    <a:pt x="27532" y="235812"/>
                    <a:pt x="18001" y="231865"/>
                    <a:pt x="10975" y="224838"/>
                  </a:cubicBezTo>
                  <a:cubicBezTo>
                    <a:pt x="3948" y="217811"/>
                    <a:pt x="0" y="208280"/>
                    <a:pt x="0" y="198343"/>
                  </a:cubicBezTo>
                  <a:lnTo>
                    <a:pt x="0" y="37470"/>
                  </a:lnTo>
                  <a:cubicBezTo>
                    <a:pt x="0" y="16776"/>
                    <a:pt x="16776" y="0"/>
                    <a:pt x="37470" y="0"/>
                  </a:cubicBezTo>
                  <a:close/>
                </a:path>
              </a:pathLst>
            </a:custGeom>
            <a:solidFill>
              <a:srgbClr val="E50A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707437" cy="2739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85850" y="7181293"/>
            <a:ext cx="6443945" cy="3830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35"/>
              </a:lnSpc>
            </a:pPr>
            <a:r>
              <a:rPr lang="en-US" sz="6788" b="1" dirty="0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Votes</a:t>
            </a:r>
          </a:p>
          <a:p>
            <a:pPr algn="l">
              <a:lnSpc>
                <a:spcPts val="7535"/>
              </a:lnSpc>
            </a:pPr>
            <a:r>
              <a:rPr lang="en-US" sz="6788" b="1" dirty="0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are secured</a:t>
            </a:r>
          </a:p>
          <a:p>
            <a:pPr algn="l">
              <a:lnSpc>
                <a:spcPts val="7535"/>
              </a:lnSpc>
            </a:pPr>
            <a:r>
              <a:rPr lang="en-US" sz="6788" b="1" dirty="0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at  every  stage</a:t>
            </a:r>
          </a:p>
          <a:p>
            <a:pPr algn="l">
              <a:lnSpc>
                <a:spcPts val="7535"/>
              </a:lnSpc>
            </a:pPr>
            <a:r>
              <a:rPr lang="en-US" sz="6788" b="1" dirty="0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of the process.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925651"/>
            <a:ext cx="10287000" cy="3933099"/>
            <a:chOff x="0" y="0"/>
            <a:chExt cx="2709333" cy="1035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333" cy="1035878"/>
            </a:xfrm>
            <a:custGeom>
              <a:avLst/>
              <a:gdLst/>
              <a:ahLst/>
              <a:cxnLst/>
              <a:rect l="l" t="t" r="r" b="b"/>
              <a:pathLst>
                <a:path w="2709333" h="1035878">
                  <a:moveTo>
                    <a:pt x="0" y="0"/>
                  </a:moveTo>
                  <a:lnTo>
                    <a:pt x="2709333" y="0"/>
                  </a:lnTo>
                  <a:lnTo>
                    <a:pt x="2709333" y="1035878"/>
                  </a:lnTo>
                  <a:lnTo>
                    <a:pt x="0" y="1035878"/>
                  </a:lnTo>
                  <a:close/>
                </a:path>
              </a:pathLst>
            </a:custGeom>
            <a:gradFill rotWithShape="1">
              <a:gsLst>
                <a:gs pos="0">
                  <a:srgbClr val="F8060C">
                    <a:alpha val="100000"/>
                  </a:srgbClr>
                </a:gs>
                <a:gs pos="100000">
                  <a:srgbClr val="D90A0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09333" cy="10739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85850" y="6734175"/>
            <a:ext cx="3921253" cy="1548895"/>
          </a:xfrm>
          <a:custGeom>
            <a:avLst/>
            <a:gdLst/>
            <a:ahLst/>
            <a:cxnLst/>
            <a:rect l="l" t="t" r="r" b="b"/>
            <a:pathLst>
              <a:path w="3921253" h="1548895">
                <a:moveTo>
                  <a:pt x="0" y="0"/>
                </a:moveTo>
                <a:lnTo>
                  <a:pt x="3921253" y="0"/>
                </a:lnTo>
                <a:lnTo>
                  <a:pt x="3921253" y="1548895"/>
                </a:lnTo>
                <a:lnTo>
                  <a:pt x="0" y="15488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61747" y="915033"/>
            <a:ext cx="4049035" cy="2135866"/>
          </a:xfrm>
          <a:custGeom>
            <a:avLst/>
            <a:gdLst/>
            <a:ahLst/>
            <a:cxnLst/>
            <a:rect l="l" t="t" r="r" b="b"/>
            <a:pathLst>
              <a:path w="4049035" h="2135866">
                <a:moveTo>
                  <a:pt x="0" y="0"/>
                </a:moveTo>
                <a:lnTo>
                  <a:pt x="4049035" y="0"/>
                </a:lnTo>
                <a:lnTo>
                  <a:pt x="4049035" y="2135866"/>
                </a:lnTo>
                <a:lnTo>
                  <a:pt x="0" y="21358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5719292" y="3135788"/>
            <a:ext cx="4419273" cy="9065175"/>
          </a:xfrm>
          <a:custGeom>
            <a:avLst/>
            <a:gdLst/>
            <a:ahLst/>
            <a:cxnLst/>
            <a:rect l="l" t="t" r="r" b="b"/>
            <a:pathLst>
              <a:path w="4419273" h="9065175">
                <a:moveTo>
                  <a:pt x="0" y="0"/>
                </a:moveTo>
                <a:lnTo>
                  <a:pt x="4419273" y="0"/>
                </a:lnTo>
                <a:lnTo>
                  <a:pt x="4419273" y="9065175"/>
                </a:lnTo>
                <a:lnTo>
                  <a:pt x="0" y="9065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28600" y="3421538"/>
            <a:ext cx="6090824" cy="3555518"/>
          </a:xfrm>
          <a:custGeom>
            <a:avLst/>
            <a:gdLst/>
            <a:ahLst/>
            <a:cxnLst/>
            <a:rect l="l" t="t" r="r" b="b"/>
            <a:pathLst>
              <a:path w="6090824" h="3555518">
                <a:moveTo>
                  <a:pt x="0" y="0"/>
                </a:moveTo>
                <a:lnTo>
                  <a:pt x="6090824" y="0"/>
                </a:lnTo>
                <a:lnTo>
                  <a:pt x="6090824" y="3555519"/>
                </a:lnTo>
                <a:lnTo>
                  <a:pt x="0" y="35555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37633" y="9395925"/>
            <a:ext cx="4442892" cy="2723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34"/>
              </a:lnSpc>
            </a:pPr>
            <a:r>
              <a:rPr lang="en-US" sz="9667" b="1" spc="-338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Did you</a:t>
            </a:r>
          </a:p>
          <a:p>
            <a:pPr algn="l">
              <a:lnSpc>
                <a:spcPts val="10634"/>
              </a:lnSpc>
            </a:pPr>
            <a:r>
              <a:rPr lang="en-US" sz="9667" b="1" spc="-338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know?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1190</Words>
  <Application>Microsoft Office PowerPoint</Application>
  <PresentationFormat>Custom</PresentationFormat>
  <Paragraphs>187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Handyman</vt:lpstr>
      <vt:lpstr>Fraunces</vt:lpstr>
      <vt:lpstr>Arial</vt:lpstr>
      <vt:lpstr>Open Sauce Bold</vt:lpstr>
      <vt:lpstr>Bebas Neue Bold</vt:lpstr>
      <vt:lpstr>Poppins Bold</vt:lpstr>
      <vt:lpstr>Fraunces Bold</vt:lpstr>
      <vt:lpstr>Fraunces Heavy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 Social Media Toolkit</dc:title>
  <cp:lastModifiedBy>Steven Daitch</cp:lastModifiedBy>
  <cp:revision>4</cp:revision>
  <dcterms:created xsi:type="dcterms:W3CDTF">2006-08-16T00:00:00Z</dcterms:created>
  <dcterms:modified xsi:type="dcterms:W3CDTF">2026-11-04T14:47:14Z</dcterms:modified>
  <dc:identifier>DAHZfx3ncPg</dc:identifier>
</cp:coreProperties>
</file>