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5240000" cy="8572500"/>
  <p:notesSz cx="6858000" cy="9144000"/>
  <p:embeddedFontLst>
    <p:embeddedFont>
      <p:font typeface="Bebas Neue Bold" panose="020B0606020202050201" pitchFamily="34" charset="77"/>
      <p:regular r:id="rId19"/>
      <p:bold r:id="rId20"/>
    </p:embeddedFont>
    <p:embeddedFont>
      <p:font typeface="Fraunces" pitchFamily="2" charset="77"/>
      <p:regular r:id="rId21"/>
    </p:embeddedFont>
    <p:embeddedFont>
      <p:font typeface="Fraunces Bold" pitchFamily="2" charset="77"/>
      <p:regular r:id="rId22"/>
      <p:bold r:id="rId23"/>
    </p:embeddedFont>
    <p:embeddedFont>
      <p:font typeface="Fraunces Heavy" pitchFamily="2" charset="77"/>
      <p:regular r:id="rId24"/>
      <p:bold r:id="rId25"/>
    </p:embeddedFont>
    <p:embeddedFont>
      <p:font typeface="Handyman" pitchFamily="2" charset="77"/>
      <p:regular r:id="rId26"/>
    </p:embeddedFont>
    <p:embeddedFont>
      <p:font typeface="Open Sauce Bold" pitchFamily="2" charset="77"/>
      <p:regular r:id="rId27"/>
      <p:bold r:id="rId28"/>
    </p:embeddedFont>
    <p:embeddedFont>
      <p:font typeface="Poppins Bold" pitchFamily="2" charset="77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 autoAdjust="0"/>
    <p:restoredTop sz="94589" autoAdjust="0"/>
  </p:normalViewPr>
  <p:slideViewPr>
    <p:cSldViewPr>
      <p:cViewPr>
        <p:scale>
          <a:sx n="46" d="100"/>
          <a:sy n="46" d="100"/>
        </p:scale>
        <p:origin x="1624" y="1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04.11.2026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The work doesn't end on Election Day. Officials take a close look at election processes before, during, and after each election. </a:t>
            </a:r>
          </a:p>
          <a:p>
            <a:endParaRPr lang="en-US"/>
          </a:p>
          <a:p>
            <a:r>
              <a:rPr lang="en-US"/>
              <a:t>For more information, check: [Insert link] 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light blue background with an illustration of a woman using red binoculars,</a:t>
            </a:r>
          </a:p>
          <a:p>
            <a:r>
              <a:rPr lang="en-US"/>
              <a:t>dressed in a blue dress. To the left of the illustration, the text reads, ‘Election Audits’ with ‘Election’ in blue and ‘Audits’ in red with a red</a:t>
            </a:r>
          </a:p>
          <a:p>
            <a:r>
              <a:rPr lang="en-US"/>
              <a:t>underline.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Ensuring the integrity of our elections is a top priority. 🗳</a:t>
            </a:r>
          </a:p>
          <a:p>
            <a:r>
              <a:rPr lang="en-US"/>
              <a:t>Learn more about the security measures in place to safeguard your vote: www.</a:t>
            </a:r>
          </a:p>
          <a:p>
            <a:r>
              <a:rPr lang="en-US"/>
              <a:t>eac.gov/voters/election-security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white background with an illustration of a hand putting a ballot into a safe</a:t>
            </a:r>
          </a:p>
          <a:p>
            <a:r>
              <a:rPr lang="en-US"/>
              <a:t>with a red shield symbol next to it, mimicking a ballot box. The text above the</a:t>
            </a:r>
          </a:p>
          <a:p>
            <a:r>
              <a:rPr lang="en-US"/>
              <a:t>illustration reads, ‘Secure elections.’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Part of election day preparation is completing testing for each</a:t>
            </a:r>
          </a:p>
          <a:p>
            <a:r>
              <a:rPr lang="en-US"/>
              <a:t>voting machine. After the election, these results are compared to our paper records.  🗳✅</a:t>
            </a:r>
          </a:p>
          <a:p>
            <a:endParaRPr lang="en-US"/>
          </a:p>
          <a:p>
            <a:r>
              <a:rPr lang="en-US"/>
              <a:t>Learn more at [LINK]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graphic titled ‘Testing and Auditing’ displaying a three-step process:</a:t>
            </a:r>
          </a:p>
          <a:p>
            <a:r>
              <a:rPr lang="en-US"/>
              <a:t>‘Prepare’ with an icon of three pencils, ‘Test’ with a piece of paper with x’s and a</a:t>
            </a:r>
          </a:p>
          <a:p>
            <a:r>
              <a:rPr lang="en-US"/>
              <a:t>checkmark, suggesting a test, and ‘Review’ with a check mark icon.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Post-election audits are crucial for maintaining integrity, ensuring accuracy, and</a:t>
            </a:r>
          </a:p>
          <a:p>
            <a:r>
              <a:rPr lang="en-US"/>
              <a:t>promoting transparency of our elections.</a:t>
            </a:r>
          </a:p>
          <a:p>
            <a:r>
              <a:rPr lang="en-US"/>
              <a:t>Learn more about the process:</a:t>
            </a:r>
          </a:p>
          <a:p>
            <a:r>
              <a:rPr lang="en-US"/>
              <a:t>www.eac.gov/election-officials/election-audits-across-united-states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Graphic with a blue background. The text at the top reads, ‘Election officials</a:t>
            </a:r>
          </a:p>
          <a:p>
            <a:r>
              <a:rPr lang="en-US"/>
              <a:t>randomly select ballots to audit. The ballots are hand counted and the vote</a:t>
            </a:r>
          </a:p>
          <a:p>
            <a:r>
              <a:rPr lang="en-US"/>
              <a:t>totals are compared to the machine counted vote totals. Any discrepancies are</a:t>
            </a:r>
          </a:p>
          <a:p>
            <a:r>
              <a:rPr lang="en-US"/>
              <a:t>investigated. Audit results are documented and reported. Audit complete.’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Curious about election audits? 🧐 An election audit is a detailed review of</a:t>
            </a:r>
          </a:p>
          <a:p>
            <a:r>
              <a:rPr lang="en-US"/>
              <a:t>procedures, results, and equipment to ensure accuracy and integrity.</a:t>
            </a:r>
          </a:p>
          <a:p>
            <a:r>
              <a:rPr lang="en-US"/>
              <a:t>Learn more at: www.eac.gov/election-officials/election-audits-across-united-states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An illustrative image featuring a magnifying glass focusing on a document with</a:t>
            </a:r>
          </a:p>
          <a:p>
            <a:r>
              <a:rPr lang="en-US"/>
              <a:t>check marks, accompanied by the question “What is a post-election audit?” set</a:t>
            </a:r>
          </a:p>
          <a:p>
            <a:r>
              <a:rPr lang="en-US"/>
              <a:t>against a blue background.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Election officials secure voting systems at every stage of the process, including</a:t>
            </a:r>
          </a:p>
          <a:p>
            <a:r>
              <a:rPr lang="en-US"/>
              <a:t>using tamper evident seals.</a:t>
            </a:r>
          </a:p>
          <a:p>
            <a:endParaRPr lang="en-US"/>
          </a:p>
          <a:p>
            <a:r>
              <a:rPr lang="en-US"/>
              <a:t>Learn more about how election officials secure voting systems at every stage of</a:t>
            </a:r>
          </a:p>
          <a:p>
            <a:r>
              <a:rPr lang="en-US"/>
              <a:t>the process, [link].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A hand holds a dark blue “Official Elections Seal” with a barcode and a “Tamper</a:t>
            </a:r>
          </a:p>
          <a:p>
            <a:r>
              <a:rPr lang="en-US"/>
              <a:t>Evident Label.” The headline reads: “Votes are secured at every stage of the</a:t>
            </a:r>
          </a:p>
          <a:p>
            <a:r>
              <a:rPr lang="en-US"/>
              <a:t>process.”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SOCIAL COPY</a:t>
            </a:r>
          </a:p>
          <a:p>
            <a:r>
              <a:rPr lang="en-US"/>
              <a:t>Did you know?</a:t>
            </a:r>
          </a:p>
          <a:p>
            <a:endParaRPr lang="en-US"/>
          </a:p>
          <a:p>
            <a:r>
              <a:rPr lang="en-US"/>
              <a:t>After each election, election results are thoroughly audited. We compare election results to paper records to ensure ballots were counted correctly.</a:t>
            </a:r>
          </a:p>
          <a:p>
            <a:endParaRPr lang="en-US"/>
          </a:p>
          <a:p>
            <a:r>
              <a:rPr lang="en-US"/>
              <a:t>Learn more about the types of security measures in place to safeguard your</a:t>
            </a:r>
          </a:p>
          <a:p>
            <a:r>
              <a:rPr lang="en-US"/>
              <a:t>vote, [LINK]</a:t>
            </a:r>
          </a:p>
          <a:p>
            <a:endParaRPr lang="en-US"/>
          </a:p>
          <a:p>
            <a:r>
              <a:rPr lang="en-US"/>
              <a:t>ALT TEXT</a:t>
            </a:r>
          </a:p>
          <a:p>
            <a:r>
              <a:rPr lang="en-US"/>
              <a:t>Illustration of a blue voting machine with a ballot being inserted. A shield icon</a:t>
            </a:r>
          </a:p>
          <a:p>
            <a:r>
              <a:rPr lang="en-US"/>
              <a:t>with a checkmark appears beside security progress bars, and a password field</a:t>
            </a:r>
          </a:p>
          <a:p>
            <a:r>
              <a:rPr lang="en-US"/>
              <a:t>with hidden characters. Two overlapping circles with percentage symbols are</a:t>
            </a:r>
          </a:p>
          <a:p>
            <a:r>
              <a:rPr lang="en-US"/>
              <a:t>displayed above. Text at the bottom reads, “Did you know?”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9.sv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80851" y="1288191"/>
            <a:ext cx="3593694" cy="7151630"/>
            <a:chOff x="0" y="0"/>
            <a:chExt cx="4791592" cy="9535507"/>
          </a:xfrm>
        </p:grpSpPr>
        <p:sp>
          <p:nvSpPr>
            <p:cNvPr id="3" name="Freeform 3"/>
            <p:cNvSpPr/>
            <p:nvPr/>
          </p:nvSpPr>
          <p:spPr>
            <a:xfrm flipH="1">
              <a:off x="0" y="0"/>
              <a:ext cx="4791592" cy="9535507"/>
            </a:xfrm>
            <a:custGeom>
              <a:avLst/>
              <a:gdLst/>
              <a:ahLst/>
              <a:cxnLst/>
              <a:rect l="l" t="t" r="r" b="b"/>
              <a:pathLst>
                <a:path w="4791592" h="9535507">
                  <a:moveTo>
                    <a:pt x="4791592" y="0"/>
                  </a:moveTo>
                  <a:lnTo>
                    <a:pt x="0" y="0"/>
                  </a:lnTo>
                  <a:lnTo>
                    <a:pt x="0" y="9535507"/>
                  </a:lnTo>
                  <a:lnTo>
                    <a:pt x="4791592" y="9535507"/>
                  </a:lnTo>
                  <a:lnTo>
                    <a:pt x="4791592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 rot="1204312">
              <a:off x="963080" y="2121251"/>
              <a:ext cx="630552" cy="584312"/>
            </a:xfrm>
            <a:custGeom>
              <a:avLst/>
              <a:gdLst/>
              <a:ahLst/>
              <a:cxnLst/>
              <a:rect l="l" t="t" r="r" b="b"/>
              <a:pathLst>
                <a:path w="630552" h="584312">
                  <a:moveTo>
                    <a:pt x="0" y="0"/>
                  </a:moveTo>
                  <a:lnTo>
                    <a:pt x="630552" y="0"/>
                  </a:lnTo>
                  <a:lnTo>
                    <a:pt x="630552" y="584312"/>
                  </a:lnTo>
                  <a:lnTo>
                    <a:pt x="0" y="5843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17602" y="1195072"/>
            <a:ext cx="3609182" cy="7188412"/>
            <a:chOff x="0" y="0"/>
            <a:chExt cx="4812242" cy="95845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2242" cy="9584549"/>
            </a:xfrm>
            <a:custGeom>
              <a:avLst/>
              <a:gdLst/>
              <a:ahLst/>
              <a:cxnLst/>
              <a:rect l="l" t="t" r="r" b="b"/>
              <a:pathLst>
                <a:path w="4812242" h="9584549">
                  <a:moveTo>
                    <a:pt x="0" y="0"/>
                  </a:moveTo>
                  <a:lnTo>
                    <a:pt x="4812242" y="0"/>
                  </a:lnTo>
                  <a:lnTo>
                    <a:pt x="4812242" y="9584549"/>
                  </a:lnTo>
                  <a:lnTo>
                    <a:pt x="0" y="9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 rot="-887102">
              <a:off x="2564932" y="1984986"/>
              <a:ext cx="609332" cy="564648"/>
            </a:xfrm>
            <a:custGeom>
              <a:avLst/>
              <a:gdLst/>
              <a:ahLst/>
              <a:cxnLst/>
              <a:rect l="l" t="t" r="r" b="b"/>
              <a:pathLst>
                <a:path w="609332" h="564648">
                  <a:moveTo>
                    <a:pt x="0" y="0"/>
                  </a:moveTo>
                  <a:lnTo>
                    <a:pt x="609332" y="0"/>
                  </a:lnTo>
                  <a:lnTo>
                    <a:pt x="609332" y="564648"/>
                  </a:lnTo>
                  <a:lnTo>
                    <a:pt x="0" y="564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 rot="-407293">
            <a:off x="10292524" y="3502609"/>
            <a:ext cx="1180662" cy="535725"/>
          </a:xfrm>
          <a:custGeom>
            <a:avLst/>
            <a:gdLst/>
            <a:ahLst/>
            <a:cxnLst/>
            <a:rect l="l" t="t" r="r" b="b"/>
            <a:pathLst>
              <a:path w="1180662" h="535725">
                <a:moveTo>
                  <a:pt x="0" y="0"/>
                </a:moveTo>
                <a:lnTo>
                  <a:pt x="1180662" y="0"/>
                </a:lnTo>
                <a:lnTo>
                  <a:pt x="1180662" y="535725"/>
                </a:lnTo>
                <a:lnTo>
                  <a:pt x="0" y="5357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9751637" y="3856709"/>
            <a:ext cx="1716960" cy="1143209"/>
          </a:xfrm>
          <a:custGeom>
            <a:avLst/>
            <a:gdLst/>
            <a:ahLst/>
            <a:cxnLst/>
            <a:rect l="l" t="t" r="r" b="b"/>
            <a:pathLst>
              <a:path w="1716960" h="1143209">
                <a:moveTo>
                  <a:pt x="0" y="0"/>
                </a:moveTo>
                <a:lnTo>
                  <a:pt x="1716960" y="0"/>
                </a:lnTo>
                <a:lnTo>
                  <a:pt x="1716960" y="1143209"/>
                </a:lnTo>
                <a:lnTo>
                  <a:pt x="0" y="11432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560727" y="3857973"/>
            <a:ext cx="1716960" cy="1143209"/>
          </a:xfrm>
          <a:custGeom>
            <a:avLst/>
            <a:gdLst/>
            <a:ahLst/>
            <a:cxnLst/>
            <a:rect l="l" t="t" r="r" b="b"/>
            <a:pathLst>
              <a:path w="1716960" h="1143209">
                <a:moveTo>
                  <a:pt x="0" y="0"/>
                </a:moveTo>
                <a:lnTo>
                  <a:pt x="1716960" y="0"/>
                </a:lnTo>
                <a:lnTo>
                  <a:pt x="1716960" y="1143209"/>
                </a:lnTo>
                <a:lnTo>
                  <a:pt x="0" y="11432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5716154" y="4641854"/>
            <a:ext cx="9295246" cy="3826543"/>
          </a:xfrm>
          <a:custGeom>
            <a:avLst/>
            <a:gdLst/>
            <a:ahLst/>
            <a:cxnLst/>
            <a:rect l="l" t="t" r="r" b="b"/>
            <a:pathLst>
              <a:path w="9295246" h="3826543">
                <a:moveTo>
                  <a:pt x="0" y="0"/>
                </a:moveTo>
                <a:lnTo>
                  <a:pt x="9295246" y="0"/>
                </a:lnTo>
                <a:lnTo>
                  <a:pt x="9295246" y="3826543"/>
                </a:lnTo>
                <a:lnTo>
                  <a:pt x="0" y="38265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602727" y="1379588"/>
            <a:ext cx="4333218" cy="5813325"/>
            <a:chOff x="0" y="0"/>
            <a:chExt cx="5777624" cy="7751100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5777624" cy="7751100"/>
              <a:chOff x="0" y="0"/>
              <a:chExt cx="1369511" cy="183729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369511" cy="1837298"/>
              </a:xfrm>
              <a:custGeom>
                <a:avLst/>
                <a:gdLst/>
                <a:ahLst/>
                <a:cxnLst/>
                <a:rect l="l" t="t" r="r" b="b"/>
                <a:pathLst>
                  <a:path w="1369511" h="1837298">
                    <a:moveTo>
                      <a:pt x="42879" y="0"/>
                    </a:moveTo>
                    <a:lnTo>
                      <a:pt x="1326631" y="0"/>
                    </a:lnTo>
                    <a:cubicBezTo>
                      <a:pt x="1350313" y="0"/>
                      <a:pt x="1369511" y="19198"/>
                      <a:pt x="1369511" y="42879"/>
                    </a:cubicBezTo>
                    <a:lnTo>
                      <a:pt x="1369511" y="1794418"/>
                    </a:lnTo>
                    <a:cubicBezTo>
                      <a:pt x="1369511" y="1818100"/>
                      <a:pt x="1350313" y="1837298"/>
                      <a:pt x="1326631" y="1837298"/>
                    </a:cubicBezTo>
                    <a:lnTo>
                      <a:pt x="42879" y="1837298"/>
                    </a:lnTo>
                    <a:cubicBezTo>
                      <a:pt x="19198" y="1837298"/>
                      <a:pt x="0" y="1818100"/>
                      <a:pt x="0" y="1794418"/>
                    </a:cubicBezTo>
                    <a:lnTo>
                      <a:pt x="0" y="42879"/>
                    </a:lnTo>
                    <a:cubicBezTo>
                      <a:pt x="0" y="19198"/>
                      <a:pt x="19198" y="0"/>
                      <a:pt x="42879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13262">
                      <a:alpha val="100000"/>
                    </a:srgbClr>
                  </a:gs>
                  <a:gs pos="100000">
                    <a:srgbClr val="344C8D">
                      <a:alpha val="100000"/>
                    </a:srgbClr>
                  </a:gs>
                </a:gsLst>
                <a:lin ang="270000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1369511" cy="18658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39"/>
                  </a:lnSpc>
                </a:pPr>
                <a:endParaRPr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0" y="334724"/>
              <a:ext cx="5777624" cy="7119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  <a:spcBef>
                  <a:spcPct val="0"/>
                </a:spcBef>
              </a:pPr>
              <a:r>
                <a:rPr lang="en-US" sz="9026" b="1">
                  <a:solidFill>
                    <a:srgbClr val="FFFFFF"/>
                  </a:solidFill>
                  <a:latin typeface="Fraunces Bold"/>
                  <a:ea typeface="Fraunces Bold"/>
                  <a:cs typeface="Fraunces Bold"/>
                  <a:sym typeface="Fraunces Bold"/>
                </a:rPr>
                <a:t>Meet the Audit Team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64BB">
                <a:alpha val="100000"/>
              </a:srgbClr>
            </a:gs>
            <a:gs pos="50000">
              <a:srgbClr val="2583D4">
                <a:alpha val="100000"/>
              </a:srgbClr>
            </a:gs>
            <a:gs pos="100000">
              <a:srgbClr val="3389D3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38262" y="6931737"/>
            <a:ext cx="15785495" cy="2462545"/>
            <a:chOff x="0" y="0"/>
            <a:chExt cx="4988996" cy="7782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88996" cy="778286"/>
            </a:xfrm>
            <a:custGeom>
              <a:avLst/>
              <a:gdLst/>
              <a:ahLst/>
              <a:cxnLst/>
              <a:rect l="l" t="t" r="r" b="b"/>
              <a:pathLst>
                <a:path w="4988996" h="778286">
                  <a:moveTo>
                    <a:pt x="0" y="0"/>
                  </a:moveTo>
                  <a:lnTo>
                    <a:pt x="4988996" y="0"/>
                  </a:lnTo>
                  <a:lnTo>
                    <a:pt x="4988996" y="778286"/>
                  </a:lnTo>
                  <a:lnTo>
                    <a:pt x="0" y="778286"/>
                  </a:lnTo>
                  <a:close/>
                </a:path>
              </a:pathLst>
            </a:custGeom>
            <a:gradFill rotWithShape="1">
              <a:gsLst>
                <a:gs pos="0">
                  <a:srgbClr val="C8D1D9">
                    <a:alpha val="100000"/>
                  </a:srgbClr>
                </a:gs>
                <a:gs pos="100000">
                  <a:srgbClr val="9B9AA3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4988996" cy="8068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47613" y="1726618"/>
            <a:ext cx="6606872" cy="432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00"/>
              </a:lnSpc>
            </a:pPr>
            <a:r>
              <a:rPr lang="en-US" sz="10272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Checking Our </a:t>
            </a:r>
          </a:p>
          <a:p>
            <a:pPr algn="l">
              <a:lnSpc>
                <a:spcPts val="11300"/>
              </a:lnSpc>
              <a:spcBef>
                <a:spcPct val="0"/>
              </a:spcBef>
            </a:pPr>
            <a:r>
              <a:rPr lang="en-US" sz="10272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Work</a:t>
            </a:r>
          </a:p>
        </p:txBody>
      </p:sp>
      <p:sp>
        <p:nvSpPr>
          <p:cNvPr id="6" name="Freeform 6"/>
          <p:cNvSpPr/>
          <p:nvPr/>
        </p:nvSpPr>
        <p:spPr>
          <a:xfrm>
            <a:off x="11410349" y="1099679"/>
            <a:ext cx="3645007" cy="7253746"/>
          </a:xfrm>
          <a:custGeom>
            <a:avLst/>
            <a:gdLst/>
            <a:ahLst/>
            <a:cxnLst/>
            <a:rect l="l" t="t" r="r" b="b"/>
            <a:pathLst>
              <a:path w="3645007" h="7253746">
                <a:moveTo>
                  <a:pt x="0" y="0"/>
                </a:moveTo>
                <a:lnTo>
                  <a:pt x="3645007" y="0"/>
                </a:lnTo>
                <a:lnTo>
                  <a:pt x="3645007" y="7253746"/>
                </a:lnTo>
                <a:lnTo>
                  <a:pt x="0" y="72537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8404529" y="1247666"/>
            <a:ext cx="3005820" cy="7105759"/>
          </a:xfrm>
          <a:custGeom>
            <a:avLst/>
            <a:gdLst/>
            <a:ahLst/>
            <a:cxnLst/>
            <a:rect l="l" t="t" r="r" b="b"/>
            <a:pathLst>
              <a:path w="3005820" h="7105759">
                <a:moveTo>
                  <a:pt x="0" y="0"/>
                </a:moveTo>
                <a:lnTo>
                  <a:pt x="3005820" y="0"/>
                </a:lnTo>
                <a:lnTo>
                  <a:pt x="3005820" y="7105759"/>
                </a:lnTo>
                <a:lnTo>
                  <a:pt x="0" y="71057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330559"/>
            <a:ext cx="5682312" cy="3048258"/>
            <a:chOff x="0" y="0"/>
            <a:chExt cx="7576416" cy="40643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76416" cy="4064345"/>
            </a:xfrm>
            <a:custGeom>
              <a:avLst/>
              <a:gdLst/>
              <a:ahLst/>
              <a:cxnLst/>
              <a:rect l="l" t="t" r="r" b="b"/>
              <a:pathLst>
                <a:path w="7576416" h="4064345">
                  <a:moveTo>
                    <a:pt x="0" y="0"/>
                  </a:moveTo>
                  <a:lnTo>
                    <a:pt x="7576416" y="0"/>
                  </a:lnTo>
                  <a:lnTo>
                    <a:pt x="7576416" y="4064345"/>
                  </a:lnTo>
                  <a:lnTo>
                    <a:pt x="0" y="4064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418308" y="448800"/>
              <a:ext cx="6739800" cy="3615545"/>
            </a:xfrm>
            <a:custGeom>
              <a:avLst/>
              <a:gdLst/>
              <a:ahLst/>
              <a:cxnLst/>
              <a:rect l="l" t="t" r="r" b="b"/>
              <a:pathLst>
                <a:path w="6739800" h="3615545">
                  <a:moveTo>
                    <a:pt x="0" y="0"/>
                  </a:moveTo>
                  <a:lnTo>
                    <a:pt x="6739800" y="0"/>
                  </a:lnTo>
                  <a:lnTo>
                    <a:pt x="6739800" y="3615545"/>
                  </a:lnTo>
                  <a:lnTo>
                    <a:pt x="0" y="361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81405" y="2422496"/>
            <a:ext cx="3082395" cy="1653541"/>
            <a:chOff x="0" y="0"/>
            <a:chExt cx="4109860" cy="2204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9860" cy="2204721"/>
            </a:xfrm>
            <a:custGeom>
              <a:avLst/>
              <a:gdLst/>
              <a:ahLst/>
              <a:cxnLst/>
              <a:rect l="l" t="t" r="r" b="b"/>
              <a:pathLst>
                <a:path w="4109860" h="2204721">
                  <a:moveTo>
                    <a:pt x="0" y="0"/>
                  </a:moveTo>
                  <a:lnTo>
                    <a:pt x="4109860" y="0"/>
                  </a:lnTo>
                  <a:lnTo>
                    <a:pt x="4109860" y="2204721"/>
                  </a:lnTo>
                  <a:lnTo>
                    <a:pt x="0" y="2204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54000" y="243453"/>
              <a:ext cx="3656034" cy="1961268"/>
            </a:xfrm>
            <a:custGeom>
              <a:avLst/>
              <a:gdLst/>
              <a:ahLst/>
              <a:cxnLst/>
              <a:rect l="l" t="t" r="r" b="b"/>
              <a:pathLst>
                <a:path w="3656034" h="1961268">
                  <a:moveTo>
                    <a:pt x="0" y="0"/>
                  </a:moveTo>
                  <a:lnTo>
                    <a:pt x="3656034" y="0"/>
                  </a:lnTo>
                  <a:lnTo>
                    <a:pt x="3656034" y="1961268"/>
                  </a:lnTo>
                  <a:lnTo>
                    <a:pt x="0" y="1961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90620" y="1379588"/>
            <a:ext cx="4837248" cy="7223760"/>
          </a:xfrm>
          <a:custGeom>
            <a:avLst/>
            <a:gdLst/>
            <a:ahLst/>
            <a:cxnLst/>
            <a:rect l="l" t="t" r="r" b="b"/>
            <a:pathLst>
              <a:path w="4837248" h="8172753">
                <a:moveTo>
                  <a:pt x="0" y="0"/>
                </a:moveTo>
                <a:lnTo>
                  <a:pt x="4837249" y="0"/>
                </a:lnTo>
                <a:lnTo>
                  <a:pt x="4837249" y="8172753"/>
                </a:lnTo>
                <a:lnTo>
                  <a:pt x="0" y="81727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" b="-1314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4678738" y="5807840"/>
            <a:ext cx="10634504" cy="783210"/>
            <a:chOff x="0" y="0"/>
            <a:chExt cx="14179338" cy="104428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1015" cy="912395"/>
            </a:xfrm>
            <a:custGeom>
              <a:avLst/>
              <a:gdLst/>
              <a:ahLst/>
              <a:cxnLst/>
              <a:rect l="l" t="t" r="r" b="b"/>
              <a:pathLst>
                <a:path w="931015" h="912395">
                  <a:moveTo>
                    <a:pt x="0" y="0"/>
                  </a:moveTo>
                  <a:lnTo>
                    <a:pt x="931015" y="0"/>
                  </a:lnTo>
                  <a:lnTo>
                    <a:pt x="931015" y="912395"/>
                  </a:lnTo>
                  <a:lnTo>
                    <a:pt x="0" y="912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20346" y="-95250"/>
              <a:ext cx="12858992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Watch the process up close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667734" y="6796268"/>
            <a:ext cx="10656512" cy="783210"/>
            <a:chOff x="0" y="0"/>
            <a:chExt cx="14208683" cy="1044281"/>
          </a:xfrm>
        </p:grpSpPr>
        <p:sp>
          <p:nvSpPr>
            <p:cNvPr id="13" name="Freeform 13"/>
            <p:cNvSpPr/>
            <p:nvPr/>
          </p:nvSpPr>
          <p:spPr>
            <a:xfrm>
              <a:off x="0" y="53243"/>
              <a:ext cx="931015" cy="912395"/>
            </a:xfrm>
            <a:custGeom>
              <a:avLst/>
              <a:gdLst/>
              <a:ahLst/>
              <a:cxnLst/>
              <a:rect l="l" t="t" r="r" b="b"/>
              <a:pathLst>
                <a:path w="931015" h="912395">
                  <a:moveTo>
                    <a:pt x="0" y="0"/>
                  </a:moveTo>
                  <a:lnTo>
                    <a:pt x="931015" y="0"/>
                  </a:lnTo>
                  <a:lnTo>
                    <a:pt x="931015" y="912395"/>
                  </a:lnTo>
                  <a:lnTo>
                    <a:pt x="0" y="912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49691" y="-95250"/>
              <a:ext cx="12858992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Open to the public 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678738" y="4805107"/>
            <a:ext cx="10615454" cy="783210"/>
            <a:chOff x="0" y="0"/>
            <a:chExt cx="14153938" cy="1044281"/>
          </a:xfrm>
        </p:grpSpPr>
        <p:sp>
          <p:nvSpPr>
            <p:cNvPr id="16" name="Freeform 16"/>
            <p:cNvSpPr/>
            <p:nvPr/>
          </p:nvSpPr>
          <p:spPr>
            <a:xfrm>
              <a:off x="0" y="12700"/>
              <a:ext cx="931015" cy="912395"/>
            </a:xfrm>
            <a:custGeom>
              <a:avLst/>
              <a:gdLst/>
              <a:ahLst/>
              <a:cxnLst/>
              <a:rect l="l" t="t" r="r" b="b"/>
              <a:pathLst>
                <a:path w="931015" h="912395">
                  <a:moveTo>
                    <a:pt x="0" y="0"/>
                  </a:moveTo>
                  <a:lnTo>
                    <a:pt x="931015" y="0"/>
                  </a:lnTo>
                  <a:lnTo>
                    <a:pt x="931015" y="912395"/>
                  </a:lnTo>
                  <a:lnTo>
                    <a:pt x="0" y="912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294946" y="-95250"/>
              <a:ext cx="12858992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See how results are checked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377637" y="826543"/>
            <a:ext cx="5751835" cy="3538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6"/>
              </a:lnSpc>
            </a:pPr>
            <a:r>
              <a:rPr lang="en-US" sz="8641" b="1">
                <a:gradFill>
                  <a:gsLst>
                    <a:gs pos="0">
                      <a:srgbClr val="243567">
                        <a:alpha val="100000"/>
                      </a:srgbClr>
                    </a:gs>
                    <a:gs pos="100000">
                      <a:srgbClr val="274397">
                        <a:alpha val="100000"/>
                      </a:srgbClr>
                    </a:gs>
                  </a:gsLst>
                  <a:lin ang="0"/>
                </a:gradFill>
                <a:latin typeface="Fraunces Bold"/>
                <a:ea typeface="Fraunces Bold"/>
                <a:cs typeface="Fraunces Bold"/>
                <a:sym typeface="Fraunces Bold"/>
              </a:rPr>
              <a:t>OBSERVE THE AUDIT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CBCB">
                <a:alpha val="100000"/>
              </a:srgbClr>
            </a:gs>
            <a:gs pos="33333">
              <a:srgbClr val="F1DACE">
                <a:alpha val="100000"/>
              </a:srgbClr>
            </a:gs>
            <a:gs pos="66667">
              <a:srgbClr val="DBE6FD">
                <a:alpha val="100000"/>
              </a:srgbClr>
            </a:gs>
            <a:gs pos="100000">
              <a:srgbClr val="E1EB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330559"/>
            <a:ext cx="5682312" cy="3048258"/>
            <a:chOff x="0" y="0"/>
            <a:chExt cx="7576416" cy="40643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76416" cy="4064345"/>
            </a:xfrm>
            <a:custGeom>
              <a:avLst/>
              <a:gdLst/>
              <a:ahLst/>
              <a:cxnLst/>
              <a:rect l="l" t="t" r="r" b="b"/>
              <a:pathLst>
                <a:path w="7576416" h="4064345">
                  <a:moveTo>
                    <a:pt x="0" y="0"/>
                  </a:moveTo>
                  <a:lnTo>
                    <a:pt x="7576416" y="0"/>
                  </a:lnTo>
                  <a:lnTo>
                    <a:pt x="7576416" y="4064345"/>
                  </a:lnTo>
                  <a:lnTo>
                    <a:pt x="0" y="4064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418308" y="448800"/>
              <a:ext cx="6739800" cy="3615545"/>
            </a:xfrm>
            <a:custGeom>
              <a:avLst/>
              <a:gdLst/>
              <a:ahLst/>
              <a:cxnLst/>
              <a:rect l="l" t="t" r="r" b="b"/>
              <a:pathLst>
                <a:path w="6739800" h="3615545">
                  <a:moveTo>
                    <a:pt x="0" y="0"/>
                  </a:moveTo>
                  <a:lnTo>
                    <a:pt x="6739800" y="0"/>
                  </a:lnTo>
                  <a:lnTo>
                    <a:pt x="6739800" y="3615545"/>
                  </a:lnTo>
                  <a:lnTo>
                    <a:pt x="0" y="36155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081405" y="2422496"/>
            <a:ext cx="3082395" cy="1653541"/>
            <a:chOff x="0" y="0"/>
            <a:chExt cx="4109860" cy="2204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9860" cy="2204721"/>
            </a:xfrm>
            <a:custGeom>
              <a:avLst/>
              <a:gdLst/>
              <a:ahLst/>
              <a:cxnLst/>
              <a:rect l="l" t="t" r="r" b="b"/>
              <a:pathLst>
                <a:path w="4109860" h="2204721">
                  <a:moveTo>
                    <a:pt x="0" y="0"/>
                  </a:moveTo>
                  <a:lnTo>
                    <a:pt x="4109860" y="0"/>
                  </a:lnTo>
                  <a:lnTo>
                    <a:pt x="4109860" y="2204721"/>
                  </a:lnTo>
                  <a:lnTo>
                    <a:pt x="0" y="2204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/>
            <p:nvPr/>
          </p:nvSpPr>
          <p:spPr>
            <a:xfrm>
              <a:off x="254000" y="243453"/>
              <a:ext cx="3656034" cy="1961268"/>
            </a:xfrm>
            <a:custGeom>
              <a:avLst/>
              <a:gdLst/>
              <a:ahLst/>
              <a:cxnLst/>
              <a:rect l="l" t="t" r="r" b="b"/>
              <a:pathLst>
                <a:path w="3656034" h="1961268">
                  <a:moveTo>
                    <a:pt x="0" y="0"/>
                  </a:moveTo>
                  <a:lnTo>
                    <a:pt x="3656034" y="0"/>
                  </a:lnTo>
                  <a:lnTo>
                    <a:pt x="3656034" y="1961268"/>
                  </a:lnTo>
                  <a:lnTo>
                    <a:pt x="0" y="1961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733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90620" y="1379588"/>
            <a:ext cx="4837248" cy="7223760"/>
          </a:xfrm>
          <a:custGeom>
            <a:avLst/>
            <a:gdLst/>
            <a:ahLst/>
            <a:cxnLst/>
            <a:rect l="l" t="t" r="r" b="b"/>
            <a:pathLst>
              <a:path w="4837248" h="8172753">
                <a:moveTo>
                  <a:pt x="0" y="0"/>
                </a:moveTo>
                <a:lnTo>
                  <a:pt x="4837249" y="0"/>
                </a:lnTo>
                <a:lnTo>
                  <a:pt x="4837249" y="8172753"/>
                </a:lnTo>
                <a:lnTo>
                  <a:pt x="0" y="81727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" b="-1313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377637" y="826543"/>
            <a:ext cx="5751835" cy="3538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6"/>
              </a:lnSpc>
            </a:pPr>
            <a:r>
              <a:rPr lang="en-US" sz="8641" b="1">
                <a:gradFill>
                  <a:gsLst>
                    <a:gs pos="0">
                      <a:srgbClr val="243567">
                        <a:alpha val="100000"/>
                      </a:srgbClr>
                    </a:gs>
                    <a:gs pos="100000">
                      <a:srgbClr val="274397">
                        <a:alpha val="100000"/>
                      </a:srgbClr>
                    </a:gs>
                  </a:gsLst>
                  <a:lin ang="0"/>
                </a:gradFill>
                <a:latin typeface="Fraunces Bold"/>
                <a:ea typeface="Fraunces Bold"/>
                <a:cs typeface="Fraunces Bold"/>
                <a:sym typeface="Fraunces Bold"/>
              </a:rPr>
              <a:t>OBSERVE THE AUDIT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821738" y="4909882"/>
            <a:ext cx="8028397" cy="783210"/>
            <a:chOff x="0" y="0"/>
            <a:chExt cx="10704529" cy="10442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1015" cy="912395"/>
            </a:xfrm>
            <a:custGeom>
              <a:avLst/>
              <a:gdLst/>
              <a:ahLst/>
              <a:cxnLst/>
              <a:rect l="l" t="t" r="r" b="b"/>
              <a:pathLst>
                <a:path w="931015" h="912395">
                  <a:moveTo>
                    <a:pt x="0" y="0"/>
                  </a:moveTo>
                  <a:lnTo>
                    <a:pt x="931015" y="0"/>
                  </a:lnTo>
                  <a:lnTo>
                    <a:pt x="931015" y="912395"/>
                  </a:lnTo>
                  <a:lnTo>
                    <a:pt x="0" y="9123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2691" y="-95250"/>
              <a:ext cx="9481838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Open to the public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821738" y="5991723"/>
            <a:ext cx="8028397" cy="783210"/>
            <a:chOff x="0" y="0"/>
            <a:chExt cx="10704529" cy="1044281"/>
          </a:xfrm>
        </p:grpSpPr>
        <p:sp>
          <p:nvSpPr>
            <p:cNvPr id="14" name="Freeform 14"/>
            <p:cNvSpPr/>
            <p:nvPr/>
          </p:nvSpPr>
          <p:spPr>
            <a:xfrm>
              <a:off x="0" y="56418"/>
              <a:ext cx="871918" cy="922665"/>
            </a:xfrm>
            <a:custGeom>
              <a:avLst/>
              <a:gdLst/>
              <a:ahLst/>
              <a:cxnLst/>
              <a:rect l="l" t="t" r="r" b="b"/>
              <a:pathLst>
                <a:path w="871918" h="922665">
                  <a:moveTo>
                    <a:pt x="0" y="0"/>
                  </a:moveTo>
                  <a:lnTo>
                    <a:pt x="871918" y="0"/>
                  </a:lnTo>
                  <a:lnTo>
                    <a:pt x="871918" y="922665"/>
                  </a:lnTo>
                  <a:lnTo>
                    <a:pt x="0" y="922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22691" y="-95250"/>
              <a:ext cx="9481838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[Date &amp; Time]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875717" y="7089259"/>
            <a:ext cx="7974417" cy="783210"/>
            <a:chOff x="0" y="0"/>
            <a:chExt cx="10632557" cy="1044281"/>
          </a:xfrm>
        </p:grpSpPr>
        <p:sp>
          <p:nvSpPr>
            <p:cNvPr id="17" name="Freeform 17"/>
            <p:cNvSpPr/>
            <p:nvPr/>
          </p:nvSpPr>
          <p:spPr>
            <a:xfrm>
              <a:off x="0" y="87705"/>
              <a:ext cx="694626" cy="945070"/>
            </a:xfrm>
            <a:custGeom>
              <a:avLst/>
              <a:gdLst/>
              <a:ahLst/>
              <a:cxnLst/>
              <a:rect l="l" t="t" r="r" b="b"/>
              <a:pathLst>
                <a:path w="694626" h="945070">
                  <a:moveTo>
                    <a:pt x="0" y="0"/>
                  </a:moveTo>
                  <a:lnTo>
                    <a:pt x="694626" y="0"/>
                  </a:lnTo>
                  <a:lnTo>
                    <a:pt x="694626" y="945070"/>
                  </a:lnTo>
                  <a:lnTo>
                    <a:pt x="0" y="945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0718" y="-95250"/>
              <a:ext cx="9481838" cy="11395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230"/>
                </a:lnSpc>
              </a:pPr>
              <a:r>
                <a:rPr lang="en-US" sz="5164">
                  <a:solidFill>
                    <a:srgbClr val="12255A"/>
                  </a:solidFill>
                  <a:latin typeface="Fraunces"/>
                  <a:ea typeface="Fraunces"/>
                  <a:cs typeface="Fraunces"/>
                  <a:sym typeface="Fraunces"/>
                </a:rPr>
                <a:t>[Office/Location]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50000">
              <a:srgbClr val="DBE6FD">
                <a:alpha val="100000"/>
              </a:srgbClr>
            </a:gs>
            <a:gs pos="100000">
              <a:srgbClr val="CEDAF1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1261319" y="6107890"/>
            <a:ext cx="7574842" cy="0"/>
          </a:xfrm>
          <a:prstGeom prst="line">
            <a:avLst/>
          </a:prstGeom>
          <a:ln w="57150" cap="flat">
            <a:solidFill>
              <a:srgbClr val="D52E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22455" y="5056445"/>
            <a:ext cx="4328220" cy="138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8"/>
              </a:lnSpc>
            </a:pPr>
            <a:r>
              <a:rPr lang="en-US" sz="15977" b="1">
                <a:solidFill>
                  <a:srgbClr val="D52E32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AUDITS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1261319" y="3847061"/>
            <a:ext cx="8036313" cy="0"/>
          </a:xfrm>
          <a:prstGeom prst="line">
            <a:avLst/>
          </a:prstGeom>
          <a:ln w="57150" cap="flat">
            <a:solidFill>
              <a:srgbClr val="D52E3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194644" y="2781068"/>
            <a:ext cx="5742533" cy="1382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8"/>
              </a:lnSpc>
            </a:pPr>
            <a:r>
              <a:rPr lang="en-US" sz="15977" b="1">
                <a:solidFill>
                  <a:srgbClr val="2D64B5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ELECTION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7620000" y="473832"/>
            <a:ext cx="7386726" cy="8229600"/>
          </a:xfrm>
          <a:custGeom>
            <a:avLst/>
            <a:gdLst/>
            <a:ahLst/>
            <a:cxnLst/>
            <a:rect l="l" t="t" r="r" b="b"/>
            <a:pathLst>
              <a:path w="7386726" h="10434457">
                <a:moveTo>
                  <a:pt x="0" y="0"/>
                </a:moveTo>
                <a:lnTo>
                  <a:pt x="7386726" y="0"/>
                </a:lnTo>
                <a:lnTo>
                  <a:pt x="7386726" y="10434458"/>
                </a:lnTo>
                <a:lnTo>
                  <a:pt x="0" y="104344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98" b="-2728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3081" y="2170533"/>
            <a:ext cx="8733838" cy="12034025"/>
            <a:chOff x="0" y="-107380"/>
            <a:chExt cx="11645117" cy="16045367"/>
          </a:xfrm>
        </p:grpSpPr>
        <p:grpSp>
          <p:nvGrpSpPr>
            <p:cNvPr id="3" name="Group 3"/>
            <p:cNvGrpSpPr/>
            <p:nvPr/>
          </p:nvGrpSpPr>
          <p:grpSpPr>
            <a:xfrm>
              <a:off x="85763" y="-107380"/>
              <a:ext cx="11559354" cy="1604536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1535695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559354" cy="8656320"/>
            </a:xfrm>
            <a:custGeom>
              <a:avLst/>
              <a:gdLst/>
              <a:ahLst/>
              <a:cxnLst/>
              <a:rect l="l" t="t" r="r" b="b"/>
              <a:pathLst>
                <a:path w="11559354" h="15751331">
                  <a:moveTo>
                    <a:pt x="0" y="0"/>
                  </a:moveTo>
                  <a:lnTo>
                    <a:pt x="11559354" y="0"/>
                  </a:lnTo>
                  <a:lnTo>
                    <a:pt x="11559354" y="15751331"/>
                  </a:lnTo>
                  <a:lnTo>
                    <a:pt x="0" y="157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11" r="-1432" b="-8196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405581" y="7574458"/>
            <a:ext cx="710378" cy="653354"/>
            <a:chOff x="0" y="0"/>
            <a:chExt cx="947171" cy="871139"/>
          </a:xfrm>
        </p:grpSpPr>
        <p:sp>
          <p:nvSpPr>
            <p:cNvPr id="8" name="Freeform 8"/>
            <p:cNvSpPr/>
            <p:nvPr/>
          </p:nvSpPr>
          <p:spPr>
            <a:xfrm>
              <a:off x="0" y="103692"/>
              <a:ext cx="772274" cy="767447"/>
            </a:xfrm>
            <a:custGeom>
              <a:avLst/>
              <a:gdLst/>
              <a:ahLst/>
              <a:cxnLst/>
              <a:rect l="l" t="t" r="r" b="b"/>
              <a:pathLst>
                <a:path w="772274" h="767447">
                  <a:moveTo>
                    <a:pt x="0" y="0"/>
                  </a:moveTo>
                  <a:lnTo>
                    <a:pt x="772274" y="0"/>
                  </a:lnTo>
                  <a:lnTo>
                    <a:pt x="772274" y="767447"/>
                  </a:lnTo>
                  <a:lnTo>
                    <a:pt x="0" y="767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93622" y="0"/>
              <a:ext cx="853549" cy="768906"/>
            </a:xfrm>
            <a:custGeom>
              <a:avLst/>
              <a:gdLst/>
              <a:ahLst/>
              <a:cxnLst/>
              <a:rect l="l" t="t" r="r" b="b"/>
              <a:pathLst>
                <a:path w="853549" h="768906">
                  <a:moveTo>
                    <a:pt x="0" y="0"/>
                  </a:moveTo>
                  <a:lnTo>
                    <a:pt x="853549" y="0"/>
                  </a:lnTo>
                  <a:lnTo>
                    <a:pt x="853549" y="768906"/>
                  </a:lnTo>
                  <a:lnTo>
                    <a:pt x="0" y="76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404814" y="6355448"/>
            <a:ext cx="710378" cy="658934"/>
            <a:chOff x="0" y="0"/>
            <a:chExt cx="947171" cy="878579"/>
          </a:xfrm>
        </p:grpSpPr>
        <p:sp>
          <p:nvSpPr>
            <p:cNvPr id="11" name="Freeform 11"/>
            <p:cNvSpPr/>
            <p:nvPr/>
          </p:nvSpPr>
          <p:spPr>
            <a:xfrm>
              <a:off x="0" y="111131"/>
              <a:ext cx="772274" cy="767447"/>
            </a:xfrm>
            <a:custGeom>
              <a:avLst/>
              <a:gdLst/>
              <a:ahLst/>
              <a:cxnLst/>
              <a:rect l="l" t="t" r="r" b="b"/>
              <a:pathLst>
                <a:path w="772274" h="767447">
                  <a:moveTo>
                    <a:pt x="0" y="0"/>
                  </a:moveTo>
                  <a:lnTo>
                    <a:pt x="772274" y="0"/>
                  </a:lnTo>
                  <a:lnTo>
                    <a:pt x="772274" y="767448"/>
                  </a:lnTo>
                  <a:lnTo>
                    <a:pt x="0" y="767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3622" y="0"/>
              <a:ext cx="853549" cy="768906"/>
            </a:xfrm>
            <a:custGeom>
              <a:avLst/>
              <a:gdLst/>
              <a:ahLst/>
              <a:cxnLst/>
              <a:rect l="l" t="t" r="r" b="b"/>
              <a:pathLst>
                <a:path w="853549" h="768906">
                  <a:moveTo>
                    <a:pt x="0" y="0"/>
                  </a:moveTo>
                  <a:lnTo>
                    <a:pt x="853549" y="0"/>
                  </a:lnTo>
                  <a:lnTo>
                    <a:pt x="853549" y="768906"/>
                  </a:lnTo>
                  <a:lnTo>
                    <a:pt x="0" y="76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405581" y="5109307"/>
            <a:ext cx="710378" cy="647061"/>
            <a:chOff x="0" y="0"/>
            <a:chExt cx="947171" cy="862748"/>
          </a:xfrm>
        </p:grpSpPr>
        <p:sp>
          <p:nvSpPr>
            <p:cNvPr id="14" name="Freeform 14"/>
            <p:cNvSpPr/>
            <p:nvPr/>
          </p:nvSpPr>
          <p:spPr>
            <a:xfrm>
              <a:off x="0" y="95300"/>
              <a:ext cx="772274" cy="767447"/>
            </a:xfrm>
            <a:custGeom>
              <a:avLst/>
              <a:gdLst/>
              <a:ahLst/>
              <a:cxnLst/>
              <a:rect l="l" t="t" r="r" b="b"/>
              <a:pathLst>
                <a:path w="772274" h="767447">
                  <a:moveTo>
                    <a:pt x="0" y="0"/>
                  </a:moveTo>
                  <a:lnTo>
                    <a:pt x="772274" y="0"/>
                  </a:lnTo>
                  <a:lnTo>
                    <a:pt x="772274" y="767448"/>
                  </a:lnTo>
                  <a:lnTo>
                    <a:pt x="0" y="767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3622" y="0"/>
              <a:ext cx="853549" cy="768906"/>
            </a:xfrm>
            <a:custGeom>
              <a:avLst/>
              <a:gdLst/>
              <a:ahLst/>
              <a:cxnLst/>
              <a:rect l="l" t="t" r="r" b="b"/>
              <a:pathLst>
                <a:path w="853549" h="768906">
                  <a:moveTo>
                    <a:pt x="0" y="0"/>
                  </a:moveTo>
                  <a:lnTo>
                    <a:pt x="853549" y="0"/>
                  </a:lnTo>
                  <a:lnTo>
                    <a:pt x="853549" y="768906"/>
                  </a:lnTo>
                  <a:lnTo>
                    <a:pt x="0" y="76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404814" y="3864004"/>
            <a:ext cx="710378" cy="646238"/>
            <a:chOff x="0" y="0"/>
            <a:chExt cx="947171" cy="861650"/>
          </a:xfrm>
        </p:grpSpPr>
        <p:sp>
          <p:nvSpPr>
            <p:cNvPr id="17" name="Freeform 17"/>
            <p:cNvSpPr/>
            <p:nvPr/>
          </p:nvSpPr>
          <p:spPr>
            <a:xfrm>
              <a:off x="0" y="94203"/>
              <a:ext cx="772274" cy="767447"/>
            </a:xfrm>
            <a:custGeom>
              <a:avLst/>
              <a:gdLst/>
              <a:ahLst/>
              <a:cxnLst/>
              <a:rect l="l" t="t" r="r" b="b"/>
              <a:pathLst>
                <a:path w="772274" h="767447">
                  <a:moveTo>
                    <a:pt x="0" y="0"/>
                  </a:moveTo>
                  <a:lnTo>
                    <a:pt x="772274" y="0"/>
                  </a:lnTo>
                  <a:lnTo>
                    <a:pt x="772274" y="767447"/>
                  </a:lnTo>
                  <a:lnTo>
                    <a:pt x="0" y="767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93622" y="0"/>
              <a:ext cx="853549" cy="768906"/>
            </a:xfrm>
            <a:custGeom>
              <a:avLst/>
              <a:gdLst/>
              <a:ahLst/>
              <a:cxnLst/>
              <a:rect l="l" t="t" r="r" b="b"/>
              <a:pathLst>
                <a:path w="853549" h="768906">
                  <a:moveTo>
                    <a:pt x="0" y="0"/>
                  </a:moveTo>
                  <a:lnTo>
                    <a:pt x="853549" y="0"/>
                  </a:lnTo>
                  <a:lnTo>
                    <a:pt x="853549" y="768906"/>
                  </a:lnTo>
                  <a:lnTo>
                    <a:pt x="0" y="7689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413572" y="3758535"/>
            <a:ext cx="5650198" cy="101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4"/>
              </a:lnSpc>
              <a:spcBef>
                <a:spcPct val="0"/>
              </a:spcBef>
            </a:pPr>
            <a:r>
              <a:rPr lang="en-US" sz="331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check seals and serial numbers.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13572" y="4930604"/>
            <a:ext cx="5650198" cy="101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4"/>
              </a:lnSpc>
              <a:spcBef>
                <a:spcPct val="0"/>
              </a:spcBef>
            </a:pPr>
            <a:r>
              <a:rPr lang="en-US" sz="331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compare results to paper records.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13572" y="6215973"/>
            <a:ext cx="5650198" cy="101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4"/>
              </a:lnSpc>
              <a:spcBef>
                <a:spcPct val="0"/>
              </a:spcBef>
            </a:pPr>
            <a:r>
              <a:rPr lang="en-US" sz="331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investigate any discrepancies.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13572" y="7420385"/>
            <a:ext cx="5650198" cy="942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0"/>
              </a:lnSpc>
            </a:pPr>
            <a:r>
              <a:rPr lang="en-US" sz="331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document and report audit results.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94461" y="692693"/>
            <a:ext cx="12451077" cy="8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4770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19339" y="2353348"/>
            <a:ext cx="3755438" cy="8829199"/>
            <a:chOff x="0" y="0"/>
            <a:chExt cx="5007251" cy="11772265"/>
          </a:xfrm>
        </p:grpSpPr>
        <p:sp>
          <p:nvSpPr>
            <p:cNvPr id="25" name="Freeform 25"/>
            <p:cNvSpPr/>
            <p:nvPr/>
          </p:nvSpPr>
          <p:spPr>
            <a:xfrm flipH="1">
              <a:off x="0" y="0"/>
              <a:ext cx="5007251" cy="11772265"/>
            </a:xfrm>
            <a:custGeom>
              <a:avLst/>
              <a:gdLst/>
              <a:ahLst/>
              <a:cxnLst/>
              <a:rect l="l" t="t" r="r" b="b"/>
              <a:pathLst>
                <a:path w="5007251" h="11772265">
                  <a:moveTo>
                    <a:pt x="5007251" y="0"/>
                  </a:moveTo>
                  <a:lnTo>
                    <a:pt x="0" y="0"/>
                  </a:lnTo>
                  <a:lnTo>
                    <a:pt x="0" y="11772265"/>
                  </a:lnTo>
                  <a:lnTo>
                    <a:pt x="5007251" y="11772265"/>
                  </a:lnTo>
                  <a:lnTo>
                    <a:pt x="5007251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/>
            <p:nvPr/>
          </p:nvSpPr>
          <p:spPr>
            <a:xfrm rot="-540750">
              <a:off x="1209448" y="2528938"/>
              <a:ext cx="640125" cy="593316"/>
            </a:xfrm>
            <a:custGeom>
              <a:avLst/>
              <a:gdLst/>
              <a:ahLst/>
              <a:cxnLst/>
              <a:rect l="l" t="t" r="r" b="b"/>
              <a:pathLst>
                <a:path w="640125" h="593316">
                  <a:moveTo>
                    <a:pt x="0" y="0"/>
                  </a:moveTo>
                  <a:lnTo>
                    <a:pt x="640125" y="0"/>
                  </a:lnTo>
                  <a:lnTo>
                    <a:pt x="640125" y="593316"/>
                  </a:lnTo>
                  <a:lnTo>
                    <a:pt x="0" y="593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3081" y="2170533"/>
            <a:ext cx="8733838" cy="12034025"/>
            <a:chOff x="0" y="-107380"/>
            <a:chExt cx="11645117" cy="16045367"/>
          </a:xfrm>
        </p:grpSpPr>
        <p:grpSp>
          <p:nvGrpSpPr>
            <p:cNvPr id="3" name="Group 3"/>
            <p:cNvGrpSpPr/>
            <p:nvPr/>
          </p:nvGrpSpPr>
          <p:grpSpPr>
            <a:xfrm>
              <a:off x="85763" y="-107380"/>
              <a:ext cx="11559354" cy="1604536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1535695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559354" cy="8656320"/>
            </a:xfrm>
            <a:custGeom>
              <a:avLst/>
              <a:gdLst/>
              <a:ahLst/>
              <a:cxnLst/>
              <a:rect l="l" t="t" r="r" b="b"/>
              <a:pathLst>
                <a:path w="11559354" h="15751331">
                  <a:moveTo>
                    <a:pt x="0" y="0"/>
                  </a:moveTo>
                  <a:lnTo>
                    <a:pt x="11559354" y="0"/>
                  </a:lnTo>
                  <a:lnTo>
                    <a:pt x="11559354" y="15751331"/>
                  </a:lnTo>
                  <a:lnTo>
                    <a:pt x="0" y="157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" r="-1432" b="-819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94461" y="692693"/>
            <a:ext cx="12451077" cy="8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4770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09814" y="2353348"/>
            <a:ext cx="3755438" cy="8829199"/>
            <a:chOff x="0" y="0"/>
            <a:chExt cx="5007251" cy="11772265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5007251" cy="11772265"/>
            </a:xfrm>
            <a:custGeom>
              <a:avLst/>
              <a:gdLst/>
              <a:ahLst/>
              <a:cxnLst/>
              <a:rect l="l" t="t" r="r" b="b"/>
              <a:pathLst>
                <a:path w="5007251" h="11772265">
                  <a:moveTo>
                    <a:pt x="5007251" y="0"/>
                  </a:moveTo>
                  <a:lnTo>
                    <a:pt x="0" y="0"/>
                  </a:lnTo>
                  <a:lnTo>
                    <a:pt x="0" y="11772265"/>
                  </a:lnTo>
                  <a:lnTo>
                    <a:pt x="5007251" y="11772265"/>
                  </a:lnTo>
                  <a:lnTo>
                    <a:pt x="5007251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 rot="-540750">
              <a:off x="1209448" y="2528938"/>
              <a:ext cx="640125" cy="593316"/>
            </a:xfrm>
            <a:custGeom>
              <a:avLst/>
              <a:gdLst/>
              <a:ahLst/>
              <a:cxnLst/>
              <a:rect l="l" t="t" r="r" b="b"/>
              <a:pathLst>
                <a:path w="640125" h="593316">
                  <a:moveTo>
                    <a:pt x="0" y="0"/>
                  </a:moveTo>
                  <a:lnTo>
                    <a:pt x="640125" y="0"/>
                  </a:lnTo>
                  <a:lnTo>
                    <a:pt x="640125" y="593316"/>
                  </a:lnTo>
                  <a:lnTo>
                    <a:pt x="0" y="593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60506" y="3966900"/>
            <a:ext cx="1089899" cy="991491"/>
            <a:chOff x="0" y="0"/>
            <a:chExt cx="1453199" cy="1321988"/>
          </a:xfrm>
        </p:grpSpPr>
        <p:sp>
          <p:nvSpPr>
            <p:cNvPr id="12" name="Freeform 12"/>
            <p:cNvSpPr/>
            <p:nvPr/>
          </p:nvSpPr>
          <p:spPr>
            <a:xfrm>
              <a:off x="0" y="144531"/>
              <a:ext cx="1184863" cy="1177457"/>
            </a:xfrm>
            <a:custGeom>
              <a:avLst/>
              <a:gdLst/>
              <a:ahLst/>
              <a:cxnLst/>
              <a:rect l="l" t="t" r="r" b="b"/>
              <a:pathLst>
                <a:path w="1184863" h="1177457">
                  <a:moveTo>
                    <a:pt x="0" y="0"/>
                  </a:moveTo>
                  <a:lnTo>
                    <a:pt x="1184863" y="0"/>
                  </a:lnTo>
                  <a:lnTo>
                    <a:pt x="1184863" y="1177457"/>
                  </a:lnTo>
                  <a:lnTo>
                    <a:pt x="0" y="1177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3639" y="0"/>
              <a:ext cx="1309560" cy="1179695"/>
            </a:xfrm>
            <a:custGeom>
              <a:avLst/>
              <a:gdLst/>
              <a:ahLst/>
              <a:cxnLst/>
              <a:rect l="l" t="t" r="r" b="b"/>
              <a:pathLst>
                <a:path w="1309560" h="1179695">
                  <a:moveTo>
                    <a:pt x="0" y="0"/>
                  </a:moveTo>
                  <a:lnTo>
                    <a:pt x="1309560" y="0"/>
                  </a:lnTo>
                  <a:lnTo>
                    <a:pt x="1309560" y="1179695"/>
                  </a:lnTo>
                  <a:lnTo>
                    <a:pt x="0" y="1179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21855" y="3967978"/>
            <a:ext cx="5144866" cy="2819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  <a:spcBef>
                <a:spcPct val="0"/>
              </a:spcBef>
            </a:pPr>
            <a:r>
              <a:rPr lang="en-US" sz="620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check seals and serial numbers.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3081" y="2170533"/>
            <a:ext cx="8733838" cy="12034025"/>
            <a:chOff x="0" y="-107380"/>
            <a:chExt cx="11645117" cy="16045367"/>
          </a:xfrm>
        </p:grpSpPr>
        <p:grpSp>
          <p:nvGrpSpPr>
            <p:cNvPr id="3" name="Group 3"/>
            <p:cNvGrpSpPr/>
            <p:nvPr/>
          </p:nvGrpSpPr>
          <p:grpSpPr>
            <a:xfrm>
              <a:off x="85763" y="-107380"/>
              <a:ext cx="11559354" cy="1604536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1535695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559354" cy="8656320"/>
            </a:xfrm>
            <a:custGeom>
              <a:avLst/>
              <a:gdLst/>
              <a:ahLst/>
              <a:cxnLst/>
              <a:rect l="l" t="t" r="r" b="b"/>
              <a:pathLst>
                <a:path w="11559354" h="15751331">
                  <a:moveTo>
                    <a:pt x="0" y="0"/>
                  </a:moveTo>
                  <a:lnTo>
                    <a:pt x="11559354" y="0"/>
                  </a:lnTo>
                  <a:lnTo>
                    <a:pt x="11559354" y="15751331"/>
                  </a:lnTo>
                  <a:lnTo>
                    <a:pt x="0" y="157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" r="-1432" b="-819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94461" y="692693"/>
            <a:ext cx="12451077" cy="8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4770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09814" y="2353348"/>
            <a:ext cx="3755438" cy="8829199"/>
            <a:chOff x="0" y="0"/>
            <a:chExt cx="5007251" cy="11772265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5007251" cy="11772265"/>
            </a:xfrm>
            <a:custGeom>
              <a:avLst/>
              <a:gdLst/>
              <a:ahLst/>
              <a:cxnLst/>
              <a:rect l="l" t="t" r="r" b="b"/>
              <a:pathLst>
                <a:path w="5007251" h="11772265">
                  <a:moveTo>
                    <a:pt x="5007251" y="0"/>
                  </a:moveTo>
                  <a:lnTo>
                    <a:pt x="0" y="0"/>
                  </a:lnTo>
                  <a:lnTo>
                    <a:pt x="0" y="11772265"/>
                  </a:lnTo>
                  <a:lnTo>
                    <a:pt x="5007251" y="11772265"/>
                  </a:lnTo>
                  <a:lnTo>
                    <a:pt x="5007251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 rot="-540750">
              <a:off x="1209448" y="2528938"/>
              <a:ext cx="640125" cy="593316"/>
            </a:xfrm>
            <a:custGeom>
              <a:avLst/>
              <a:gdLst/>
              <a:ahLst/>
              <a:cxnLst/>
              <a:rect l="l" t="t" r="r" b="b"/>
              <a:pathLst>
                <a:path w="640125" h="593316">
                  <a:moveTo>
                    <a:pt x="0" y="0"/>
                  </a:moveTo>
                  <a:lnTo>
                    <a:pt x="640125" y="0"/>
                  </a:lnTo>
                  <a:lnTo>
                    <a:pt x="640125" y="593316"/>
                  </a:lnTo>
                  <a:lnTo>
                    <a:pt x="0" y="593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60506" y="3966900"/>
            <a:ext cx="1089899" cy="991491"/>
            <a:chOff x="0" y="0"/>
            <a:chExt cx="1453199" cy="1321988"/>
          </a:xfrm>
        </p:grpSpPr>
        <p:sp>
          <p:nvSpPr>
            <p:cNvPr id="12" name="Freeform 12"/>
            <p:cNvSpPr/>
            <p:nvPr/>
          </p:nvSpPr>
          <p:spPr>
            <a:xfrm>
              <a:off x="0" y="144531"/>
              <a:ext cx="1184863" cy="1177457"/>
            </a:xfrm>
            <a:custGeom>
              <a:avLst/>
              <a:gdLst/>
              <a:ahLst/>
              <a:cxnLst/>
              <a:rect l="l" t="t" r="r" b="b"/>
              <a:pathLst>
                <a:path w="1184863" h="1177457">
                  <a:moveTo>
                    <a:pt x="0" y="0"/>
                  </a:moveTo>
                  <a:lnTo>
                    <a:pt x="1184863" y="0"/>
                  </a:lnTo>
                  <a:lnTo>
                    <a:pt x="1184863" y="1177457"/>
                  </a:lnTo>
                  <a:lnTo>
                    <a:pt x="0" y="1177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3639" y="0"/>
              <a:ext cx="1309560" cy="1179695"/>
            </a:xfrm>
            <a:custGeom>
              <a:avLst/>
              <a:gdLst/>
              <a:ahLst/>
              <a:cxnLst/>
              <a:rect l="l" t="t" r="r" b="b"/>
              <a:pathLst>
                <a:path w="1309560" h="1179695">
                  <a:moveTo>
                    <a:pt x="0" y="0"/>
                  </a:moveTo>
                  <a:lnTo>
                    <a:pt x="1309560" y="0"/>
                  </a:lnTo>
                  <a:lnTo>
                    <a:pt x="1309560" y="1179695"/>
                  </a:lnTo>
                  <a:lnTo>
                    <a:pt x="0" y="1179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21855" y="3967978"/>
            <a:ext cx="5433803" cy="2819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  <a:spcBef>
                <a:spcPct val="0"/>
              </a:spcBef>
            </a:pPr>
            <a:r>
              <a:rPr lang="en-US" sz="620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compare results to paper records.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3081" y="2170533"/>
            <a:ext cx="8733838" cy="12034025"/>
            <a:chOff x="0" y="-107380"/>
            <a:chExt cx="11645117" cy="16045367"/>
          </a:xfrm>
        </p:grpSpPr>
        <p:grpSp>
          <p:nvGrpSpPr>
            <p:cNvPr id="3" name="Group 3"/>
            <p:cNvGrpSpPr/>
            <p:nvPr/>
          </p:nvGrpSpPr>
          <p:grpSpPr>
            <a:xfrm>
              <a:off x="85763" y="-107380"/>
              <a:ext cx="11559354" cy="1604536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1535695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559354" cy="8656320"/>
            </a:xfrm>
            <a:custGeom>
              <a:avLst/>
              <a:gdLst/>
              <a:ahLst/>
              <a:cxnLst/>
              <a:rect l="l" t="t" r="r" b="b"/>
              <a:pathLst>
                <a:path w="11559354" h="15751331">
                  <a:moveTo>
                    <a:pt x="0" y="0"/>
                  </a:moveTo>
                  <a:lnTo>
                    <a:pt x="11559354" y="0"/>
                  </a:lnTo>
                  <a:lnTo>
                    <a:pt x="11559354" y="15751331"/>
                  </a:lnTo>
                  <a:lnTo>
                    <a:pt x="0" y="157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" r="-1432" b="-819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94461" y="692693"/>
            <a:ext cx="12451077" cy="8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4770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09814" y="2353348"/>
            <a:ext cx="3755438" cy="8829199"/>
            <a:chOff x="0" y="0"/>
            <a:chExt cx="5007251" cy="11772265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5007251" cy="11772265"/>
            </a:xfrm>
            <a:custGeom>
              <a:avLst/>
              <a:gdLst/>
              <a:ahLst/>
              <a:cxnLst/>
              <a:rect l="l" t="t" r="r" b="b"/>
              <a:pathLst>
                <a:path w="5007251" h="11772265">
                  <a:moveTo>
                    <a:pt x="5007251" y="0"/>
                  </a:moveTo>
                  <a:lnTo>
                    <a:pt x="0" y="0"/>
                  </a:lnTo>
                  <a:lnTo>
                    <a:pt x="0" y="11772265"/>
                  </a:lnTo>
                  <a:lnTo>
                    <a:pt x="5007251" y="11772265"/>
                  </a:lnTo>
                  <a:lnTo>
                    <a:pt x="5007251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 rot="-540750">
              <a:off x="1209448" y="2528938"/>
              <a:ext cx="640125" cy="593316"/>
            </a:xfrm>
            <a:custGeom>
              <a:avLst/>
              <a:gdLst/>
              <a:ahLst/>
              <a:cxnLst/>
              <a:rect l="l" t="t" r="r" b="b"/>
              <a:pathLst>
                <a:path w="640125" h="593316">
                  <a:moveTo>
                    <a:pt x="0" y="0"/>
                  </a:moveTo>
                  <a:lnTo>
                    <a:pt x="640125" y="0"/>
                  </a:lnTo>
                  <a:lnTo>
                    <a:pt x="640125" y="593316"/>
                  </a:lnTo>
                  <a:lnTo>
                    <a:pt x="0" y="593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60506" y="3966900"/>
            <a:ext cx="1089899" cy="991491"/>
            <a:chOff x="0" y="0"/>
            <a:chExt cx="1453199" cy="1321988"/>
          </a:xfrm>
        </p:grpSpPr>
        <p:sp>
          <p:nvSpPr>
            <p:cNvPr id="12" name="Freeform 12"/>
            <p:cNvSpPr/>
            <p:nvPr/>
          </p:nvSpPr>
          <p:spPr>
            <a:xfrm>
              <a:off x="0" y="144531"/>
              <a:ext cx="1184863" cy="1177457"/>
            </a:xfrm>
            <a:custGeom>
              <a:avLst/>
              <a:gdLst/>
              <a:ahLst/>
              <a:cxnLst/>
              <a:rect l="l" t="t" r="r" b="b"/>
              <a:pathLst>
                <a:path w="1184863" h="1177457">
                  <a:moveTo>
                    <a:pt x="0" y="0"/>
                  </a:moveTo>
                  <a:lnTo>
                    <a:pt x="1184863" y="0"/>
                  </a:lnTo>
                  <a:lnTo>
                    <a:pt x="1184863" y="1177457"/>
                  </a:lnTo>
                  <a:lnTo>
                    <a:pt x="0" y="1177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3639" y="0"/>
              <a:ext cx="1309560" cy="1179695"/>
            </a:xfrm>
            <a:custGeom>
              <a:avLst/>
              <a:gdLst/>
              <a:ahLst/>
              <a:cxnLst/>
              <a:rect l="l" t="t" r="r" b="b"/>
              <a:pathLst>
                <a:path w="1309560" h="1179695">
                  <a:moveTo>
                    <a:pt x="0" y="0"/>
                  </a:moveTo>
                  <a:lnTo>
                    <a:pt x="1309560" y="0"/>
                  </a:lnTo>
                  <a:lnTo>
                    <a:pt x="1309560" y="1179695"/>
                  </a:lnTo>
                  <a:lnTo>
                    <a:pt x="0" y="1179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21855" y="3967978"/>
            <a:ext cx="5433803" cy="2819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  <a:spcBef>
                <a:spcPct val="0"/>
              </a:spcBef>
            </a:pPr>
            <a:r>
              <a:rPr lang="en-US" sz="620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investigate any discrepancies.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33333">
              <a:srgbClr val="E1EBFF">
                <a:alpha val="100000"/>
              </a:srgbClr>
            </a:gs>
            <a:gs pos="66667">
              <a:srgbClr val="E1EBFF">
                <a:alpha val="100000"/>
              </a:srgbClr>
            </a:gs>
            <a:gs pos="100000">
              <a:srgbClr val="C0E4FC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53081" y="2170533"/>
            <a:ext cx="8733838" cy="12034025"/>
            <a:chOff x="0" y="-107380"/>
            <a:chExt cx="11645117" cy="16045367"/>
          </a:xfrm>
        </p:grpSpPr>
        <p:grpSp>
          <p:nvGrpSpPr>
            <p:cNvPr id="3" name="Group 3"/>
            <p:cNvGrpSpPr/>
            <p:nvPr/>
          </p:nvGrpSpPr>
          <p:grpSpPr>
            <a:xfrm>
              <a:off x="85763" y="-107380"/>
              <a:ext cx="11559354" cy="16045367"/>
              <a:chOff x="0" y="-19050"/>
              <a:chExt cx="2050715" cy="284656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50715" cy="1535695"/>
              </a:xfrm>
              <a:custGeom>
                <a:avLst/>
                <a:gdLst/>
                <a:ahLst/>
                <a:cxnLst/>
                <a:rect l="l" t="t" r="r" b="b"/>
                <a:pathLst>
                  <a:path w="2050715" h="2827517">
                    <a:moveTo>
                      <a:pt x="26250" y="0"/>
                    </a:moveTo>
                    <a:lnTo>
                      <a:pt x="2024465" y="0"/>
                    </a:lnTo>
                    <a:cubicBezTo>
                      <a:pt x="2031427" y="0"/>
                      <a:pt x="2038104" y="2766"/>
                      <a:pt x="2043026" y="7688"/>
                    </a:cubicBezTo>
                    <a:cubicBezTo>
                      <a:pt x="2047949" y="12611"/>
                      <a:pt x="2050715" y="19288"/>
                      <a:pt x="2050715" y="26250"/>
                    </a:cubicBezTo>
                    <a:lnTo>
                      <a:pt x="2050715" y="2801267"/>
                    </a:lnTo>
                    <a:cubicBezTo>
                      <a:pt x="2050715" y="2808229"/>
                      <a:pt x="2047949" y="2814906"/>
                      <a:pt x="2043026" y="2819828"/>
                    </a:cubicBezTo>
                    <a:cubicBezTo>
                      <a:pt x="2038104" y="2824751"/>
                      <a:pt x="2031427" y="2827517"/>
                      <a:pt x="2024465" y="2827517"/>
                    </a:cubicBezTo>
                    <a:lnTo>
                      <a:pt x="26250" y="2827517"/>
                    </a:lnTo>
                    <a:cubicBezTo>
                      <a:pt x="19288" y="2827517"/>
                      <a:pt x="12611" y="2824751"/>
                      <a:pt x="7688" y="2819828"/>
                    </a:cubicBezTo>
                    <a:cubicBezTo>
                      <a:pt x="2766" y="2814906"/>
                      <a:pt x="0" y="2808229"/>
                      <a:pt x="0" y="2801267"/>
                    </a:cubicBezTo>
                    <a:lnTo>
                      <a:pt x="0" y="26250"/>
                    </a:lnTo>
                    <a:cubicBezTo>
                      <a:pt x="0" y="19288"/>
                      <a:pt x="2766" y="12611"/>
                      <a:pt x="7688" y="7688"/>
                    </a:cubicBezTo>
                    <a:cubicBezTo>
                      <a:pt x="12611" y="2766"/>
                      <a:pt x="19288" y="0"/>
                      <a:pt x="26250" y="0"/>
                    </a:cubicBezTo>
                    <a:close/>
                  </a:path>
                </a:pathLst>
              </a:custGeom>
              <a:solidFill>
                <a:srgbClr val="000000">
                  <a:alpha val="40000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050715" cy="28465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310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1559354" cy="8656320"/>
            </a:xfrm>
            <a:custGeom>
              <a:avLst/>
              <a:gdLst/>
              <a:ahLst/>
              <a:cxnLst/>
              <a:rect l="l" t="t" r="r" b="b"/>
              <a:pathLst>
                <a:path w="11559354" h="15751331">
                  <a:moveTo>
                    <a:pt x="0" y="0"/>
                  </a:moveTo>
                  <a:lnTo>
                    <a:pt x="11559354" y="0"/>
                  </a:lnTo>
                  <a:lnTo>
                    <a:pt x="11559354" y="15751331"/>
                  </a:lnTo>
                  <a:lnTo>
                    <a:pt x="0" y="15751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8" r="-1432" b="-8195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94461" y="692693"/>
            <a:ext cx="12451077" cy="812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78"/>
              </a:lnSpc>
            </a:pPr>
            <a:r>
              <a:rPr lang="en-US" sz="4770" b="1">
                <a:gradFill>
                  <a:gsLst>
                    <a:gs pos="0">
                      <a:srgbClr val="12255A">
                        <a:alpha val="100000"/>
                      </a:srgbClr>
                    </a:gs>
                    <a:gs pos="100000">
                      <a:srgbClr val="2D427D">
                        <a:alpha val="100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Open Sauce Bold"/>
                <a:ea typeface="Open Sauce Bold"/>
                <a:cs typeface="Open Sauce Bold"/>
                <a:sym typeface="Open Sauce Bold"/>
              </a:rPr>
              <a:t>What Happens During an Election Audit?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709814" y="2353348"/>
            <a:ext cx="3755438" cy="8829199"/>
            <a:chOff x="0" y="0"/>
            <a:chExt cx="5007251" cy="11772265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5007251" cy="11772265"/>
            </a:xfrm>
            <a:custGeom>
              <a:avLst/>
              <a:gdLst/>
              <a:ahLst/>
              <a:cxnLst/>
              <a:rect l="l" t="t" r="r" b="b"/>
              <a:pathLst>
                <a:path w="5007251" h="11772265">
                  <a:moveTo>
                    <a:pt x="5007251" y="0"/>
                  </a:moveTo>
                  <a:lnTo>
                    <a:pt x="0" y="0"/>
                  </a:lnTo>
                  <a:lnTo>
                    <a:pt x="0" y="11772265"/>
                  </a:lnTo>
                  <a:lnTo>
                    <a:pt x="5007251" y="11772265"/>
                  </a:lnTo>
                  <a:lnTo>
                    <a:pt x="5007251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 rot="-540750">
              <a:off x="1209448" y="2528938"/>
              <a:ext cx="640125" cy="593316"/>
            </a:xfrm>
            <a:custGeom>
              <a:avLst/>
              <a:gdLst/>
              <a:ahLst/>
              <a:cxnLst/>
              <a:rect l="l" t="t" r="r" b="b"/>
              <a:pathLst>
                <a:path w="640125" h="593316">
                  <a:moveTo>
                    <a:pt x="0" y="0"/>
                  </a:moveTo>
                  <a:lnTo>
                    <a:pt x="640125" y="0"/>
                  </a:lnTo>
                  <a:lnTo>
                    <a:pt x="640125" y="593316"/>
                  </a:lnTo>
                  <a:lnTo>
                    <a:pt x="0" y="593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60506" y="3966900"/>
            <a:ext cx="1089899" cy="991491"/>
            <a:chOff x="0" y="0"/>
            <a:chExt cx="1453199" cy="1321988"/>
          </a:xfrm>
        </p:grpSpPr>
        <p:sp>
          <p:nvSpPr>
            <p:cNvPr id="12" name="Freeform 12"/>
            <p:cNvSpPr/>
            <p:nvPr/>
          </p:nvSpPr>
          <p:spPr>
            <a:xfrm>
              <a:off x="0" y="144531"/>
              <a:ext cx="1184863" cy="1177457"/>
            </a:xfrm>
            <a:custGeom>
              <a:avLst/>
              <a:gdLst/>
              <a:ahLst/>
              <a:cxnLst/>
              <a:rect l="l" t="t" r="r" b="b"/>
              <a:pathLst>
                <a:path w="1184863" h="1177457">
                  <a:moveTo>
                    <a:pt x="0" y="0"/>
                  </a:moveTo>
                  <a:lnTo>
                    <a:pt x="1184863" y="0"/>
                  </a:lnTo>
                  <a:lnTo>
                    <a:pt x="1184863" y="1177457"/>
                  </a:lnTo>
                  <a:lnTo>
                    <a:pt x="0" y="11774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43639" y="0"/>
              <a:ext cx="1309560" cy="1179695"/>
            </a:xfrm>
            <a:custGeom>
              <a:avLst/>
              <a:gdLst/>
              <a:ahLst/>
              <a:cxnLst/>
              <a:rect l="l" t="t" r="r" b="b"/>
              <a:pathLst>
                <a:path w="1309560" h="1179695">
                  <a:moveTo>
                    <a:pt x="0" y="0"/>
                  </a:moveTo>
                  <a:lnTo>
                    <a:pt x="1309560" y="0"/>
                  </a:lnTo>
                  <a:lnTo>
                    <a:pt x="1309560" y="1179695"/>
                  </a:lnTo>
                  <a:lnTo>
                    <a:pt x="0" y="1179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621855" y="3967978"/>
            <a:ext cx="5959143" cy="3714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68"/>
              </a:lnSpc>
              <a:spcBef>
                <a:spcPct val="0"/>
              </a:spcBef>
            </a:pPr>
            <a:r>
              <a:rPr lang="en-US" sz="6200">
                <a:solidFill>
                  <a:srgbClr val="12255A"/>
                </a:solidFill>
                <a:latin typeface="Handyman"/>
                <a:ea typeface="Handyman"/>
                <a:cs typeface="Handyman"/>
                <a:sym typeface="Handyman"/>
              </a:rPr>
              <a:t>Auditors document and report audit results.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240000" cy="8572500"/>
            <a:chOff x="0" y="0"/>
            <a:chExt cx="1444978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44978" cy="812800"/>
            </a:xfrm>
            <a:custGeom>
              <a:avLst/>
              <a:gdLst/>
              <a:ahLst/>
              <a:cxnLst/>
              <a:rect l="l" t="t" r="r" b="b"/>
              <a:pathLst>
                <a:path w="1444978" h="812800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444978" cy="841375"/>
            </a:xfrm>
            <a:prstGeom prst="rect">
              <a:avLst/>
            </a:prstGeom>
          </p:spPr>
          <p:txBody>
            <a:bodyPr lIns="42333" tIns="42333" rIns="42333" bIns="42333" rtlCol="0" anchor="ctr"/>
            <a:lstStyle/>
            <a:p>
              <a:pPr algn="ctr">
                <a:lnSpc>
                  <a:spcPts val="22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545982" y="2266282"/>
            <a:ext cx="16331963" cy="4039936"/>
            <a:chOff x="0" y="0"/>
            <a:chExt cx="4301422" cy="10640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01422" cy="1064016"/>
            </a:xfrm>
            <a:custGeom>
              <a:avLst/>
              <a:gdLst/>
              <a:ahLst/>
              <a:cxnLst/>
              <a:rect l="l" t="t" r="r" b="b"/>
              <a:pathLst>
                <a:path w="4301422" h="1064016">
                  <a:moveTo>
                    <a:pt x="8533" y="0"/>
                  </a:moveTo>
                  <a:lnTo>
                    <a:pt x="4292890" y="0"/>
                  </a:lnTo>
                  <a:cubicBezTo>
                    <a:pt x="4297602" y="0"/>
                    <a:pt x="4301422" y="3820"/>
                    <a:pt x="4301422" y="8533"/>
                  </a:cubicBezTo>
                  <a:lnTo>
                    <a:pt x="4301422" y="1055483"/>
                  </a:lnTo>
                  <a:cubicBezTo>
                    <a:pt x="4301422" y="1057746"/>
                    <a:pt x="4300524" y="1059917"/>
                    <a:pt x="4298923" y="1061517"/>
                  </a:cubicBezTo>
                  <a:cubicBezTo>
                    <a:pt x="4297323" y="1063117"/>
                    <a:pt x="4295153" y="1064016"/>
                    <a:pt x="4292890" y="1064016"/>
                  </a:cubicBezTo>
                  <a:lnTo>
                    <a:pt x="8533" y="1064016"/>
                  </a:lnTo>
                  <a:cubicBezTo>
                    <a:pt x="3820" y="1064016"/>
                    <a:pt x="0" y="1060196"/>
                    <a:pt x="0" y="1055483"/>
                  </a:cubicBezTo>
                  <a:lnTo>
                    <a:pt x="0" y="8533"/>
                  </a:lnTo>
                  <a:cubicBezTo>
                    <a:pt x="0" y="3820"/>
                    <a:pt x="3820" y="0"/>
                    <a:pt x="853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301422" cy="1102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566253" y="2832555"/>
            <a:ext cx="737361" cy="1209148"/>
          </a:xfrm>
          <a:custGeom>
            <a:avLst/>
            <a:gdLst/>
            <a:ahLst/>
            <a:cxnLst/>
            <a:rect l="l" t="t" r="r" b="b"/>
            <a:pathLst>
              <a:path w="737361" h="1209148">
                <a:moveTo>
                  <a:pt x="0" y="0"/>
                </a:moveTo>
                <a:lnTo>
                  <a:pt x="737361" y="0"/>
                </a:lnTo>
                <a:lnTo>
                  <a:pt x="737361" y="1209148"/>
                </a:lnTo>
                <a:lnTo>
                  <a:pt x="0" y="1209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-1182993" y="-335196"/>
            <a:ext cx="8354436" cy="8888617"/>
            <a:chOff x="0" y="0"/>
            <a:chExt cx="11139248" cy="1185148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139248" cy="7769377"/>
            </a:xfrm>
            <a:custGeom>
              <a:avLst/>
              <a:gdLst/>
              <a:ahLst/>
              <a:cxnLst/>
              <a:rect l="l" t="t" r="r" b="b"/>
              <a:pathLst>
                <a:path w="11139248" h="7769377">
                  <a:moveTo>
                    <a:pt x="0" y="0"/>
                  </a:moveTo>
                  <a:lnTo>
                    <a:pt x="11139248" y="0"/>
                  </a:lnTo>
                  <a:lnTo>
                    <a:pt x="11139248" y="7769377"/>
                  </a:lnTo>
                  <a:lnTo>
                    <a:pt x="0" y="7769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616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199319" y="7743319"/>
              <a:ext cx="7847480" cy="4108170"/>
            </a:xfrm>
            <a:custGeom>
              <a:avLst/>
              <a:gdLst/>
              <a:ahLst/>
              <a:cxnLst/>
              <a:rect l="l" t="t" r="r" b="b"/>
              <a:pathLst>
                <a:path w="7847480" h="4108170">
                  <a:moveTo>
                    <a:pt x="0" y="0"/>
                  </a:moveTo>
                  <a:lnTo>
                    <a:pt x="7847480" y="0"/>
                  </a:lnTo>
                  <a:lnTo>
                    <a:pt x="7847480" y="4108170"/>
                  </a:lnTo>
                  <a:lnTo>
                    <a:pt x="0" y="4108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5738" t="-17075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477000" y="3880512"/>
            <a:ext cx="6534276" cy="1817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5013"/>
              </a:lnSpc>
              <a:spcBef>
                <a:spcPct val="0"/>
              </a:spcBef>
            </a:pPr>
            <a:r>
              <a:rPr lang="en-US" sz="10724" b="1" dirty="0">
                <a:solidFill>
                  <a:srgbClr val="FFFFFF"/>
                </a:solidFill>
                <a:latin typeface="Fraunces Heavy"/>
                <a:ea typeface="Fraunces Heavy"/>
                <a:cs typeface="Fraunces Heavy"/>
                <a:sym typeface="Fraunces Heavy"/>
              </a:rPr>
              <a:t>Elections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60753" y="2494326"/>
            <a:ext cx="5405500" cy="183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5132"/>
              </a:lnSpc>
              <a:spcBef>
                <a:spcPct val="0"/>
              </a:spcBef>
            </a:pPr>
            <a:r>
              <a:rPr lang="en-US" sz="10808" b="1" dirty="0">
                <a:solidFill>
                  <a:srgbClr val="FFFFFF"/>
                </a:solidFill>
                <a:latin typeface="Fraunces Heavy"/>
                <a:ea typeface="Fraunces Heavy"/>
                <a:cs typeface="Fraunces Heavy"/>
                <a:sym typeface="Fraunces Heavy"/>
              </a:rPr>
              <a:t>Secure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9399" y="6426354"/>
            <a:ext cx="15478798" cy="9055097"/>
          </a:xfrm>
          <a:custGeom>
            <a:avLst/>
            <a:gdLst/>
            <a:ahLst/>
            <a:cxnLst/>
            <a:rect l="l" t="t" r="r" b="b"/>
            <a:pathLst>
              <a:path w="15478798" h="9055097">
                <a:moveTo>
                  <a:pt x="0" y="0"/>
                </a:moveTo>
                <a:lnTo>
                  <a:pt x="15478798" y="0"/>
                </a:lnTo>
                <a:lnTo>
                  <a:pt x="15478798" y="9055097"/>
                </a:lnTo>
                <a:lnTo>
                  <a:pt x="0" y="90550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-119399" y="-7039328"/>
            <a:ext cx="15478798" cy="9055097"/>
          </a:xfrm>
          <a:custGeom>
            <a:avLst/>
            <a:gdLst/>
            <a:ahLst/>
            <a:cxnLst/>
            <a:rect l="l" t="t" r="r" b="b"/>
            <a:pathLst>
              <a:path w="15478798" h="9055097">
                <a:moveTo>
                  <a:pt x="15478798" y="9055097"/>
                </a:moveTo>
                <a:lnTo>
                  <a:pt x="0" y="9055097"/>
                </a:lnTo>
                <a:lnTo>
                  <a:pt x="0" y="0"/>
                </a:lnTo>
                <a:lnTo>
                  <a:pt x="15478798" y="0"/>
                </a:lnTo>
                <a:lnTo>
                  <a:pt x="15478798" y="9055097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8237050" y="560569"/>
            <a:ext cx="6332381" cy="7451363"/>
            <a:chOff x="0" y="0"/>
            <a:chExt cx="1990541" cy="234228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90541" cy="2342285"/>
            </a:xfrm>
            <a:custGeom>
              <a:avLst/>
              <a:gdLst/>
              <a:ahLst/>
              <a:cxnLst/>
              <a:rect l="l" t="t" r="r" b="b"/>
              <a:pathLst>
                <a:path w="1990541" h="2342285">
                  <a:moveTo>
                    <a:pt x="45029" y="0"/>
                  </a:moveTo>
                  <a:lnTo>
                    <a:pt x="1945512" y="0"/>
                  </a:lnTo>
                  <a:cubicBezTo>
                    <a:pt x="1970381" y="0"/>
                    <a:pt x="1990541" y="20160"/>
                    <a:pt x="1990541" y="45029"/>
                  </a:cubicBezTo>
                  <a:lnTo>
                    <a:pt x="1990541" y="2297256"/>
                  </a:lnTo>
                  <a:cubicBezTo>
                    <a:pt x="1990541" y="2322125"/>
                    <a:pt x="1970381" y="2342285"/>
                    <a:pt x="1945512" y="2342285"/>
                  </a:cubicBezTo>
                  <a:lnTo>
                    <a:pt x="45029" y="2342285"/>
                  </a:lnTo>
                  <a:cubicBezTo>
                    <a:pt x="20160" y="2342285"/>
                    <a:pt x="0" y="2322125"/>
                    <a:pt x="0" y="2297256"/>
                  </a:cubicBezTo>
                  <a:lnTo>
                    <a:pt x="0" y="45029"/>
                  </a:lnTo>
                  <a:cubicBezTo>
                    <a:pt x="0" y="20160"/>
                    <a:pt x="20160" y="0"/>
                    <a:pt x="45029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E1EBFD">
                    <a:alpha val="100000"/>
                  </a:srgbClr>
                </a:gs>
                <a:gs pos="100000">
                  <a:srgbClr val="EDF4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990541" cy="2370860"/>
            </a:xfrm>
            <a:prstGeom prst="rect">
              <a:avLst/>
            </a:prstGeom>
          </p:spPr>
          <p:txBody>
            <a:bodyPr lIns="42563" tIns="42563" rIns="42563" bIns="42563" rtlCol="0" anchor="ctr"/>
            <a:lstStyle/>
            <a:p>
              <a:pPr algn="ctr">
                <a:lnSpc>
                  <a:spcPts val="222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02284" y="1553192"/>
            <a:ext cx="1569634" cy="1569634"/>
            <a:chOff x="0" y="0"/>
            <a:chExt cx="2092845" cy="2092845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092845" cy="2092845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2563" tIns="42563" rIns="42563" bIns="42563" rtlCol="0" anchor="ctr"/>
              <a:lstStyle/>
              <a:p>
                <a:pPr algn="ctr">
                  <a:lnSpc>
                    <a:spcPts val="2228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360165" y="445121"/>
              <a:ext cx="1337759" cy="1242020"/>
            </a:xfrm>
            <a:custGeom>
              <a:avLst/>
              <a:gdLst/>
              <a:ahLst/>
              <a:cxnLst/>
              <a:rect l="l" t="t" r="r" b="b"/>
              <a:pathLst>
                <a:path w="1337759" h="1242020">
                  <a:moveTo>
                    <a:pt x="0" y="0"/>
                  </a:moveTo>
                  <a:lnTo>
                    <a:pt x="1337759" y="0"/>
                  </a:lnTo>
                  <a:lnTo>
                    <a:pt x="1337759" y="1242019"/>
                  </a:lnTo>
                  <a:lnTo>
                    <a:pt x="0" y="12420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787917" y="3596915"/>
            <a:ext cx="1569634" cy="1569634"/>
            <a:chOff x="0" y="0"/>
            <a:chExt cx="2092845" cy="2092845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2092845" cy="2092845"/>
              <a:chOff x="0" y="0"/>
              <a:chExt cx="812800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2563" tIns="42563" rIns="42563" bIns="42563" rtlCol="0" anchor="ctr"/>
              <a:lstStyle/>
              <a:p>
                <a:pPr algn="ctr">
                  <a:lnSpc>
                    <a:spcPts val="2228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195776" y="0"/>
              <a:ext cx="1626434" cy="1687140"/>
            </a:xfrm>
            <a:custGeom>
              <a:avLst/>
              <a:gdLst/>
              <a:ahLst/>
              <a:cxnLst/>
              <a:rect l="l" t="t" r="r" b="b"/>
              <a:pathLst>
                <a:path w="1626434" h="1687140">
                  <a:moveTo>
                    <a:pt x="0" y="0"/>
                  </a:moveTo>
                  <a:lnTo>
                    <a:pt x="1626434" y="0"/>
                  </a:lnTo>
                  <a:lnTo>
                    <a:pt x="1626434" y="1687140"/>
                  </a:lnTo>
                  <a:lnTo>
                    <a:pt x="0" y="16871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773746" y="5561311"/>
            <a:ext cx="1626904" cy="1626256"/>
            <a:chOff x="0" y="0"/>
            <a:chExt cx="2169206" cy="2168341"/>
          </a:xfrm>
        </p:grpSpPr>
        <p:grpSp>
          <p:nvGrpSpPr>
            <p:cNvPr id="18" name="Group 18"/>
            <p:cNvGrpSpPr/>
            <p:nvPr/>
          </p:nvGrpSpPr>
          <p:grpSpPr>
            <a:xfrm>
              <a:off x="76361" y="0"/>
              <a:ext cx="2092845" cy="2092845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42563" tIns="42563" rIns="42563" bIns="42563" rtlCol="0" anchor="ctr"/>
              <a:lstStyle/>
              <a:p>
                <a:pPr algn="ctr">
                  <a:lnSpc>
                    <a:spcPts val="2228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0" y="230495"/>
              <a:ext cx="2003280" cy="1937846"/>
            </a:xfrm>
            <a:custGeom>
              <a:avLst/>
              <a:gdLst/>
              <a:ahLst/>
              <a:cxnLst/>
              <a:rect l="l" t="t" r="r" b="b"/>
              <a:pathLst>
                <a:path w="2003280" h="1937846">
                  <a:moveTo>
                    <a:pt x="0" y="0"/>
                  </a:moveTo>
                  <a:lnTo>
                    <a:pt x="2003280" y="0"/>
                  </a:lnTo>
                  <a:lnTo>
                    <a:pt x="2003280" y="1937846"/>
                  </a:lnTo>
                  <a:lnTo>
                    <a:pt x="0" y="19378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0871342" y="1697992"/>
            <a:ext cx="3372198" cy="1035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8"/>
              </a:lnSpc>
            </a:pPr>
            <a:r>
              <a:rPr lang="en-US" sz="5777" b="1" spc="132" dirty="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Prepare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871342" y="3740771"/>
            <a:ext cx="2463658" cy="10351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088"/>
              </a:lnSpc>
            </a:pPr>
            <a:r>
              <a:rPr lang="en-US" sz="5777" b="1" spc="132" dirty="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Test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871342" y="5637301"/>
            <a:ext cx="2794704" cy="1035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88"/>
              </a:lnSpc>
            </a:pPr>
            <a:r>
              <a:rPr lang="en-US" sz="5777" b="1" spc="132" dirty="0">
                <a:solidFill>
                  <a:srgbClr val="0B035C"/>
                </a:solidFill>
                <a:latin typeface="Poppins Bold"/>
                <a:ea typeface="Poppins Bold"/>
                <a:cs typeface="Poppins Bold"/>
                <a:sym typeface="Poppins Bold"/>
              </a:rPr>
              <a:t>Review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70569" y="2299305"/>
            <a:ext cx="6130677" cy="4416803"/>
            <a:chOff x="0" y="590551"/>
            <a:chExt cx="8174236" cy="5889070"/>
          </a:xfrm>
        </p:grpSpPr>
        <p:sp>
          <p:nvSpPr>
            <p:cNvPr id="26" name="TextBox 26"/>
            <p:cNvSpPr txBox="1"/>
            <p:nvPr/>
          </p:nvSpPr>
          <p:spPr>
            <a:xfrm>
              <a:off x="83107" y="590551"/>
              <a:ext cx="7963601" cy="12024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221"/>
                </a:lnSpc>
              </a:pPr>
              <a:r>
                <a:rPr lang="en-US" sz="10442" b="1" spc="240" dirty="0">
                  <a:solidFill>
                    <a:srgbClr val="005AB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Testing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74808" y="2040646"/>
              <a:ext cx="1451670" cy="20981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277"/>
                </a:lnSpc>
              </a:pPr>
              <a:r>
                <a:rPr lang="en-US" sz="10442" b="1" spc="240">
                  <a:gradFill>
                    <a:gsLst>
                      <a:gs pos="0">
                        <a:srgbClr val="005ABA">
                          <a:alpha val="100000"/>
                        </a:srgbClr>
                      </a:gs>
                      <a:gs pos="100000">
                        <a:srgbClr val="CA0229">
                          <a:alpha val="100000"/>
                        </a:srgbClr>
                      </a:gs>
                    </a:gsLst>
                    <a:lin ang="5400000"/>
                  </a:gradFill>
                  <a:latin typeface="Poppins Bold"/>
                  <a:ea typeface="Poppins Bold"/>
                  <a:cs typeface="Poppins Bold"/>
                  <a:sym typeface="Poppins Bold"/>
                </a:rPr>
                <a:t>&amp;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956143"/>
              <a:ext cx="8174236" cy="15234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21"/>
                </a:lnSpc>
              </a:pPr>
              <a:r>
                <a:rPr lang="en-US" sz="10442" b="1" spc="240">
                  <a:solidFill>
                    <a:srgbClr val="CA012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Auditing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83110" y="122940"/>
            <a:ext cx="17145000" cy="8693944"/>
            <a:chOff x="0" y="0"/>
            <a:chExt cx="812800" cy="4121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12157"/>
            </a:xfrm>
            <a:custGeom>
              <a:avLst/>
              <a:gdLst/>
              <a:ahLst/>
              <a:cxnLst/>
              <a:rect l="l" t="t" r="r" b="b"/>
              <a:pathLst>
                <a:path w="812800" h="412157">
                  <a:moveTo>
                    <a:pt x="0" y="0"/>
                  </a:moveTo>
                  <a:lnTo>
                    <a:pt x="812800" y="0"/>
                  </a:lnTo>
                  <a:lnTo>
                    <a:pt x="812800" y="412157"/>
                  </a:lnTo>
                  <a:lnTo>
                    <a:pt x="0" y="412157"/>
                  </a:lnTo>
                  <a:close/>
                </a:path>
              </a:pathLst>
            </a:custGeom>
            <a:gradFill rotWithShape="1">
              <a:gsLst>
                <a:gs pos="0">
                  <a:srgbClr val="E1EBFD">
                    <a:alpha val="100000"/>
                  </a:srgbClr>
                </a:gs>
                <a:gs pos="50000">
                  <a:srgbClr val="D8E2F5">
                    <a:alpha val="100000"/>
                  </a:srgbClr>
                </a:gs>
                <a:gs pos="100000">
                  <a:srgbClr val="EAEEF5">
                    <a:alpha val="100000"/>
                  </a:srgbClr>
                </a:gs>
              </a:gsLst>
              <a:path path="circle">
                <a:fillToRect l="50000" t="50000" r="50000" b="50000"/>
              </a:path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469307"/>
            </a:xfrm>
            <a:prstGeom prst="rect">
              <a:avLst/>
            </a:prstGeom>
          </p:spPr>
          <p:txBody>
            <a:bodyPr lIns="84667" tIns="84667" rIns="84667" bIns="84667" rtlCol="0" anchor="ctr"/>
            <a:lstStyle/>
            <a:p>
              <a:pPr algn="ctr">
                <a:lnSpc>
                  <a:spcPts val="4433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665116" y="4705169"/>
            <a:ext cx="12727159" cy="0"/>
          </a:xfrm>
          <a:prstGeom prst="line">
            <a:avLst/>
          </a:prstGeom>
          <a:ln w="161925" cap="flat">
            <a:gradFill>
              <a:gsLst>
                <a:gs pos="0">
                  <a:srgbClr val="0064BB">
                    <a:alpha val="100000"/>
                  </a:srgbClr>
                </a:gs>
                <a:gs pos="100000">
                  <a:srgbClr val="418CCD">
                    <a:alpha val="10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3056155" y="4161247"/>
            <a:ext cx="1960512" cy="1128014"/>
            <a:chOff x="0" y="0"/>
            <a:chExt cx="2614016" cy="1504019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614016" cy="1504019"/>
              <a:chOff x="0" y="0"/>
              <a:chExt cx="734503" cy="42260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34503" cy="422609"/>
              </a:xfrm>
              <a:custGeom>
                <a:avLst/>
                <a:gdLst/>
                <a:ahLst/>
                <a:cxnLst/>
                <a:rect l="l" t="t" r="r" b="b"/>
                <a:pathLst>
                  <a:path w="734503" h="422609">
                    <a:moveTo>
                      <a:pt x="102672" y="0"/>
                    </a:moveTo>
                    <a:lnTo>
                      <a:pt x="631831" y="0"/>
                    </a:lnTo>
                    <a:cubicBezTo>
                      <a:pt x="688535" y="0"/>
                      <a:pt x="734503" y="45968"/>
                      <a:pt x="734503" y="102672"/>
                    </a:cubicBezTo>
                    <a:lnTo>
                      <a:pt x="734503" y="319937"/>
                    </a:lnTo>
                    <a:cubicBezTo>
                      <a:pt x="734503" y="347167"/>
                      <a:pt x="723686" y="373282"/>
                      <a:pt x="704431" y="392537"/>
                    </a:cubicBezTo>
                    <a:cubicBezTo>
                      <a:pt x="685176" y="411792"/>
                      <a:pt x="659061" y="422609"/>
                      <a:pt x="631831" y="422609"/>
                    </a:cubicBezTo>
                    <a:lnTo>
                      <a:pt x="102672" y="422609"/>
                    </a:lnTo>
                    <a:cubicBezTo>
                      <a:pt x="75442" y="422609"/>
                      <a:pt x="49327" y="411792"/>
                      <a:pt x="30072" y="392537"/>
                    </a:cubicBezTo>
                    <a:cubicBezTo>
                      <a:pt x="10817" y="373282"/>
                      <a:pt x="0" y="347167"/>
                      <a:pt x="0" y="319937"/>
                    </a:cubicBezTo>
                    <a:lnTo>
                      <a:pt x="0" y="102672"/>
                    </a:lnTo>
                    <a:cubicBezTo>
                      <a:pt x="0" y="75442"/>
                      <a:pt x="10817" y="49327"/>
                      <a:pt x="30072" y="30072"/>
                    </a:cubicBezTo>
                    <a:cubicBezTo>
                      <a:pt x="49327" y="10817"/>
                      <a:pt x="75442" y="0"/>
                      <a:pt x="102672" y="0"/>
                    </a:cubicBezTo>
                    <a:close/>
                  </a:path>
                </a:pathLst>
              </a:custGeom>
              <a:solidFill>
                <a:srgbClr val="EC142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734503" cy="451184"/>
              </a:xfrm>
              <a:prstGeom prst="rect">
                <a:avLst/>
              </a:prstGeom>
            </p:spPr>
            <p:txBody>
              <a:bodyPr lIns="35712" tIns="35712" rIns="35712" bIns="35712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94327" y="225658"/>
              <a:ext cx="2450761" cy="10146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32"/>
                </a:lnSpc>
              </a:pPr>
              <a:r>
                <a:rPr lang="en-US" sz="2332" b="1" spc="3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</a:t>
              </a:r>
            </a:p>
            <a:p>
              <a:pPr algn="ctr">
                <a:lnSpc>
                  <a:spcPts val="3032"/>
                </a:lnSpc>
              </a:pPr>
              <a:r>
                <a:rPr lang="en-US" sz="2332" b="1" spc="3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COMPLETE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27072" y="2825362"/>
            <a:ext cx="2889709" cy="4889888"/>
            <a:chOff x="0" y="0"/>
            <a:chExt cx="3852946" cy="6519850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3852946" cy="6519850"/>
              <a:chOff x="0" y="0"/>
              <a:chExt cx="1027452" cy="173862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27452" cy="1738627"/>
              </a:xfrm>
              <a:custGeom>
                <a:avLst/>
                <a:gdLst/>
                <a:ahLst/>
                <a:cxnLst/>
                <a:rect l="l" t="t" r="r" b="b"/>
                <a:pathLst>
                  <a:path w="1027452" h="1738627">
                    <a:moveTo>
                      <a:pt x="55567" y="0"/>
                    </a:moveTo>
                    <a:lnTo>
                      <a:pt x="971885" y="0"/>
                    </a:lnTo>
                    <a:cubicBezTo>
                      <a:pt x="986622" y="0"/>
                      <a:pt x="1000756" y="5854"/>
                      <a:pt x="1011177" y="16275"/>
                    </a:cubicBezTo>
                    <a:cubicBezTo>
                      <a:pt x="1021598" y="26696"/>
                      <a:pt x="1027452" y="40830"/>
                      <a:pt x="1027452" y="55567"/>
                    </a:cubicBezTo>
                    <a:lnTo>
                      <a:pt x="1027452" y="1683059"/>
                    </a:lnTo>
                    <a:cubicBezTo>
                      <a:pt x="1027452" y="1697797"/>
                      <a:pt x="1021598" y="1711930"/>
                      <a:pt x="1011177" y="1722351"/>
                    </a:cubicBezTo>
                    <a:cubicBezTo>
                      <a:pt x="1000756" y="1732772"/>
                      <a:pt x="986622" y="1738627"/>
                      <a:pt x="971885" y="1738627"/>
                    </a:cubicBezTo>
                    <a:lnTo>
                      <a:pt x="55567" y="1738627"/>
                    </a:lnTo>
                    <a:cubicBezTo>
                      <a:pt x="40830" y="1738627"/>
                      <a:pt x="26696" y="1732772"/>
                      <a:pt x="16275" y="1722351"/>
                    </a:cubicBezTo>
                    <a:cubicBezTo>
                      <a:pt x="5854" y="1711930"/>
                      <a:pt x="0" y="1697797"/>
                      <a:pt x="0" y="1683059"/>
                    </a:cubicBezTo>
                    <a:lnTo>
                      <a:pt x="0" y="55567"/>
                    </a:lnTo>
                    <a:cubicBezTo>
                      <a:pt x="0" y="40830"/>
                      <a:pt x="5854" y="26696"/>
                      <a:pt x="16275" y="16275"/>
                    </a:cubicBezTo>
                    <a:cubicBezTo>
                      <a:pt x="26696" y="5854"/>
                      <a:pt x="40830" y="0"/>
                      <a:pt x="5556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1027452" cy="1767202"/>
              </a:xfrm>
              <a:prstGeom prst="rect">
                <a:avLst/>
              </a:prstGeom>
            </p:spPr>
            <p:txBody>
              <a:bodyPr lIns="37630" tIns="37630" rIns="37630" bIns="37630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423399" y="2060497"/>
              <a:ext cx="2853237" cy="2547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360" b="1" spc="37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Audit results are documented and reported.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397471" y="319104"/>
              <a:ext cx="1166842" cy="1297264"/>
            </a:xfrm>
            <a:custGeom>
              <a:avLst/>
              <a:gdLst/>
              <a:ahLst/>
              <a:cxnLst/>
              <a:rect l="l" t="t" r="r" b="b"/>
              <a:pathLst>
                <a:path w="1166842" h="1297264">
                  <a:moveTo>
                    <a:pt x="0" y="0"/>
                  </a:moveTo>
                  <a:lnTo>
                    <a:pt x="1166842" y="0"/>
                  </a:lnTo>
                  <a:lnTo>
                    <a:pt x="1166842" y="1297264"/>
                  </a:lnTo>
                  <a:lnTo>
                    <a:pt x="0" y="1297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691095" y="2853843"/>
            <a:ext cx="2889709" cy="4889888"/>
            <a:chOff x="0" y="0"/>
            <a:chExt cx="3852946" cy="6519850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3852946" cy="6519850"/>
              <a:chOff x="0" y="0"/>
              <a:chExt cx="1027452" cy="173862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027452" cy="1738627"/>
              </a:xfrm>
              <a:custGeom>
                <a:avLst/>
                <a:gdLst/>
                <a:ahLst/>
                <a:cxnLst/>
                <a:rect l="l" t="t" r="r" b="b"/>
                <a:pathLst>
                  <a:path w="1027452" h="1738627">
                    <a:moveTo>
                      <a:pt x="55567" y="0"/>
                    </a:moveTo>
                    <a:lnTo>
                      <a:pt x="971885" y="0"/>
                    </a:lnTo>
                    <a:cubicBezTo>
                      <a:pt x="986622" y="0"/>
                      <a:pt x="1000756" y="5854"/>
                      <a:pt x="1011177" y="16275"/>
                    </a:cubicBezTo>
                    <a:cubicBezTo>
                      <a:pt x="1021598" y="26696"/>
                      <a:pt x="1027452" y="40830"/>
                      <a:pt x="1027452" y="55567"/>
                    </a:cubicBezTo>
                    <a:lnTo>
                      <a:pt x="1027452" y="1683059"/>
                    </a:lnTo>
                    <a:cubicBezTo>
                      <a:pt x="1027452" y="1697797"/>
                      <a:pt x="1021598" y="1711930"/>
                      <a:pt x="1011177" y="1722351"/>
                    </a:cubicBezTo>
                    <a:cubicBezTo>
                      <a:pt x="1000756" y="1732772"/>
                      <a:pt x="986622" y="1738627"/>
                      <a:pt x="971885" y="1738627"/>
                    </a:cubicBezTo>
                    <a:lnTo>
                      <a:pt x="55567" y="1738627"/>
                    </a:lnTo>
                    <a:cubicBezTo>
                      <a:pt x="40830" y="1738627"/>
                      <a:pt x="26696" y="1732772"/>
                      <a:pt x="16275" y="1722351"/>
                    </a:cubicBezTo>
                    <a:cubicBezTo>
                      <a:pt x="5854" y="1711930"/>
                      <a:pt x="0" y="1697797"/>
                      <a:pt x="0" y="1683059"/>
                    </a:cubicBezTo>
                    <a:lnTo>
                      <a:pt x="0" y="55567"/>
                    </a:lnTo>
                    <a:cubicBezTo>
                      <a:pt x="0" y="40830"/>
                      <a:pt x="5854" y="26696"/>
                      <a:pt x="16275" y="16275"/>
                    </a:cubicBezTo>
                    <a:cubicBezTo>
                      <a:pt x="26696" y="5854"/>
                      <a:pt x="40830" y="0"/>
                      <a:pt x="5556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28575"/>
                <a:ext cx="1027452" cy="1767202"/>
              </a:xfrm>
              <a:prstGeom prst="rect">
                <a:avLst/>
              </a:prstGeom>
            </p:spPr>
            <p:txBody>
              <a:bodyPr lIns="37630" tIns="37630" rIns="37630" bIns="37630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251648" y="2022523"/>
              <a:ext cx="3046987" cy="2039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360" b="1" spc="37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Any discrepancies are investigated.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251648" y="354856"/>
              <a:ext cx="1224334" cy="1298798"/>
            </a:xfrm>
            <a:custGeom>
              <a:avLst/>
              <a:gdLst/>
              <a:ahLst/>
              <a:cxnLst/>
              <a:rect l="l" t="t" r="r" b="b"/>
              <a:pathLst>
                <a:path w="1224334" h="1298798">
                  <a:moveTo>
                    <a:pt x="0" y="0"/>
                  </a:moveTo>
                  <a:lnTo>
                    <a:pt x="1224334" y="0"/>
                  </a:lnTo>
                  <a:lnTo>
                    <a:pt x="1224334" y="1298798"/>
                  </a:lnTo>
                  <a:lnTo>
                    <a:pt x="0" y="1298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58486" y="2870413"/>
            <a:ext cx="2889709" cy="4889888"/>
            <a:chOff x="0" y="0"/>
            <a:chExt cx="3852946" cy="6519850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3852946" cy="6519850"/>
              <a:chOff x="0" y="0"/>
              <a:chExt cx="1027452" cy="1738627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027452" cy="1738627"/>
              </a:xfrm>
              <a:custGeom>
                <a:avLst/>
                <a:gdLst/>
                <a:ahLst/>
                <a:cxnLst/>
                <a:rect l="l" t="t" r="r" b="b"/>
                <a:pathLst>
                  <a:path w="1027452" h="1738627">
                    <a:moveTo>
                      <a:pt x="55567" y="0"/>
                    </a:moveTo>
                    <a:lnTo>
                      <a:pt x="971885" y="0"/>
                    </a:lnTo>
                    <a:cubicBezTo>
                      <a:pt x="986622" y="0"/>
                      <a:pt x="1000756" y="5854"/>
                      <a:pt x="1011177" y="16275"/>
                    </a:cubicBezTo>
                    <a:cubicBezTo>
                      <a:pt x="1021598" y="26696"/>
                      <a:pt x="1027452" y="40830"/>
                      <a:pt x="1027452" y="55567"/>
                    </a:cubicBezTo>
                    <a:lnTo>
                      <a:pt x="1027452" y="1683059"/>
                    </a:lnTo>
                    <a:cubicBezTo>
                      <a:pt x="1027452" y="1697797"/>
                      <a:pt x="1021598" y="1711930"/>
                      <a:pt x="1011177" y="1722351"/>
                    </a:cubicBezTo>
                    <a:cubicBezTo>
                      <a:pt x="1000756" y="1732772"/>
                      <a:pt x="986622" y="1738627"/>
                      <a:pt x="971885" y="1738627"/>
                    </a:cubicBezTo>
                    <a:lnTo>
                      <a:pt x="55567" y="1738627"/>
                    </a:lnTo>
                    <a:cubicBezTo>
                      <a:pt x="40830" y="1738627"/>
                      <a:pt x="26696" y="1732772"/>
                      <a:pt x="16275" y="1722351"/>
                    </a:cubicBezTo>
                    <a:cubicBezTo>
                      <a:pt x="5854" y="1711930"/>
                      <a:pt x="0" y="1697797"/>
                      <a:pt x="0" y="1683059"/>
                    </a:cubicBezTo>
                    <a:lnTo>
                      <a:pt x="0" y="55567"/>
                    </a:lnTo>
                    <a:cubicBezTo>
                      <a:pt x="0" y="40830"/>
                      <a:pt x="5854" y="26696"/>
                      <a:pt x="16275" y="16275"/>
                    </a:cubicBezTo>
                    <a:cubicBezTo>
                      <a:pt x="26696" y="5854"/>
                      <a:pt x="40830" y="0"/>
                      <a:pt x="5556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28575"/>
                <a:ext cx="1027452" cy="1767202"/>
              </a:xfrm>
              <a:prstGeom prst="rect">
                <a:avLst/>
              </a:prstGeom>
            </p:spPr>
            <p:txBody>
              <a:bodyPr lIns="37630" tIns="37630" rIns="37630" bIns="37630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08165" y="2029088"/>
              <a:ext cx="3438477" cy="4071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360" b="1" spc="37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The ballots are hand counted and the vote totals are compared to the machine counted vote totals.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263421" y="273785"/>
              <a:ext cx="1135463" cy="1298415"/>
            </a:xfrm>
            <a:custGeom>
              <a:avLst/>
              <a:gdLst/>
              <a:ahLst/>
              <a:cxnLst/>
              <a:rect l="l" t="t" r="r" b="b"/>
              <a:pathLst>
                <a:path w="1135463" h="1298415">
                  <a:moveTo>
                    <a:pt x="0" y="0"/>
                  </a:moveTo>
                  <a:lnTo>
                    <a:pt x="1135464" y="0"/>
                  </a:lnTo>
                  <a:lnTo>
                    <a:pt x="1135464" y="1298415"/>
                  </a:lnTo>
                  <a:lnTo>
                    <a:pt x="0" y="12984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25877" y="2853843"/>
            <a:ext cx="2889709" cy="4889888"/>
            <a:chOff x="0" y="0"/>
            <a:chExt cx="3852946" cy="651985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3852946" cy="6519850"/>
              <a:chOff x="0" y="0"/>
              <a:chExt cx="1027452" cy="1738627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27452" cy="1738627"/>
              </a:xfrm>
              <a:custGeom>
                <a:avLst/>
                <a:gdLst/>
                <a:ahLst/>
                <a:cxnLst/>
                <a:rect l="l" t="t" r="r" b="b"/>
                <a:pathLst>
                  <a:path w="1027452" h="1738627">
                    <a:moveTo>
                      <a:pt x="55567" y="0"/>
                    </a:moveTo>
                    <a:lnTo>
                      <a:pt x="971885" y="0"/>
                    </a:lnTo>
                    <a:cubicBezTo>
                      <a:pt x="986622" y="0"/>
                      <a:pt x="1000756" y="5854"/>
                      <a:pt x="1011177" y="16275"/>
                    </a:cubicBezTo>
                    <a:cubicBezTo>
                      <a:pt x="1021598" y="26696"/>
                      <a:pt x="1027452" y="40830"/>
                      <a:pt x="1027452" y="55567"/>
                    </a:cubicBezTo>
                    <a:lnTo>
                      <a:pt x="1027452" y="1683059"/>
                    </a:lnTo>
                    <a:cubicBezTo>
                      <a:pt x="1027452" y="1697797"/>
                      <a:pt x="1021598" y="1711930"/>
                      <a:pt x="1011177" y="1722351"/>
                    </a:cubicBezTo>
                    <a:cubicBezTo>
                      <a:pt x="1000756" y="1732772"/>
                      <a:pt x="986622" y="1738627"/>
                      <a:pt x="971885" y="1738627"/>
                    </a:cubicBezTo>
                    <a:lnTo>
                      <a:pt x="55567" y="1738627"/>
                    </a:lnTo>
                    <a:cubicBezTo>
                      <a:pt x="40830" y="1738627"/>
                      <a:pt x="26696" y="1732772"/>
                      <a:pt x="16275" y="1722351"/>
                    </a:cubicBezTo>
                    <a:cubicBezTo>
                      <a:pt x="5854" y="1711930"/>
                      <a:pt x="0" y="1697797"/>
                      <a:pt x="0" y="1683059"/>
                    </a:cubicBezTo>
                    <a:lnTo>
                      <a:pt x="0" y="55567"/>
                    </a:lnTo>
                    <a:cubicBezTo>
                      <a:pt x="0" y="40830"/>
                      <a:pt x="5854" y="26696"/>
                      <a:pt x="16275" y="16275"/>
                    </a:cubicBezTo>
                    <a:cubicBezTo>
                      <a:pt x="26696" y="5854"/>
                      <a:pt x="40830" y="0"/>
                      <a:pt x="55567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28575"/>
                <a:ext cx="1027452" cy="1767202"/>
              </a:xfrm>
              <a:prstGeom prst="rect">
                <a:avLst/>
              </a:prstGeom>
            </p:spPr>
            <p:txBody>
              <a:bodyPr lIns="37630" tIns="37630" rIns="37630" bIns="37630" rtlCol="0" anchor="ctr"/>
              <a:lstStyle/>
              <a:p>
                <a:pPr algn="ctr">
                  <a:lnSpc>
                    <a:spcPts val="197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338368" y="2051181"/>
              <a:ext cx="2777978" cy="3055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068"/>
                </a:lnSpc>
              </a:pPr>
              <a:r>
                <a:rPr lang="en-US" sz="2360" b="1" spc="37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Election officials randomly </a:t>
              </a:r>
            </a:p>
            <a:p>
              <a:pPr algn="l">
                <a:lnSpc>
                  <a:spcPts val="3068"/>
                </a:lnSpc>
              </a:pPr>
              <a:r>
                <a:rPr lang="en-US" sz="2360" b="1" spc="37">
                  <a:solidFill>
                    <a:srgbClr val="170E61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select ballots to audit.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285815" y="244434"/>
              <a:ext cx="1413998" cy="1333961"/>
            </a:xfrm>
            <a:custGeom>
              <a:avLst/>
              <a:gdLst/>
              <a:ahLst/>
              <a:cxnLst/>
              <a:rect l="l" t="t" r="r" b="b"/>
              <a:pathLst>
                <a:path w="1413998" h="1333961">
                  <a:moveTo>
                    <a:pt x="0" y="0"/>
                  </a:moveTo>
                  <a:lnTo>
                    <a:pt x="1413998" y="0"/>
                  </a:lnTo>
                  <a:lnTo>
                    <a:pt x="1413998" y="1333961"/>
                  </a:lnTo>
                  <a:lnTo>
                    <a:pt x="0" y="13339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0" y="0"/>
            <a:ext cx="15240000" cy="1936574"/>
            <a:chOff x="0" y="0"/>
            <a:chExt cx="5418667" cy="6885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418667" cy="688560"/>
            </a:xfrm>
            <a:custGeom>
              <a:avLst/>
              <a:gdLst/>
              <a:ahLst/>
              <a:cxnLst/>
              <a:rect l="l" t="t" r="r" b="b"/>
              <a:pathLst>
                <a:path w="5418667" h="688560">
                  <a:moveTo>
                    <a:pt x="0" y="0"/>
                  </a:moveTo>
                  <a:lnTo>
                    <a:pt x="5418667" y="0"/>
                  </a:lnTo>
                  <a:lnTo>
                    <a:pt x="5418667" y="688560"/>
                  </a:lnTo>
                  <a:lnTo>
                    <a:pt x="0" y="6885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5418667" cy="717135"/>
            </a:xfrm>
            <a:prstGeom prst="rect">
              <a:avLst/>
            </a:prstGeom>
          </p:spPr>
          <p:txBody>
            <a:bodyPr lIns="37630" tIns="37630" rIns="37630" bIns="37630" rtlCol="0" anchor="ctr"/>
            <a:lstStyle/>
            <a:p>
              <a:pPr algn="ctr">
                <a:lnSpc>
                  <a:spcPts val="197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3115587" y="439319"/>
            <a:ext cx="8650170" cy="1118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60"/>
              </a:lnSpc>
            </a:pPr>
            <a:r>
              <a:rPr lang="en-US" sz="7833" b="1" spc="180" dirty="0">
                <a:solidFill>
                  <a:srgbClr val="EC0026"/>
                </a:solidFill>
                <a:latin typeface="Poppins Bold"/>
                <a:ea typeface="Poppins Bold"/>
                <a:cs typeface="Poppins Bold"/>
                <a:sym typeface="Poppins Bold"/>
              </a:rPr>
              <a:t>ELECTION AUDIT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1EBFF">
                <a:alpha val="100000"/>
              </a:srgbClr>
            </a:gs>
            <a:gs pos="50000">
              <a:srgbClr val="DBE6FD">
                <a:alpha val="100000"/>
              </a:srgbClr>
            </a:gs>
            <a:gs pos="100000">
              <a:srgbClr val="CEDAF1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12627" y="2502646"/>
            <a:ext cx="7421248" cy="3510059"/>
            <a:chOff x="0" y="0"/>
            <a:chExt cx="9894998" cy="4680079"/>
          </a:xfrm>
        </p:grpSpPr>
        <p:sp>
          <p:nvSpPr>
            <p:cNvPr id="3" name="TextBox 3"/>
            <p:cNvSpPr txBox="1"/>
            <p:nvPr/>
          </p:nvSpPr>
          <p:spPr>
            <a:xfrm>
              <a:off x="0" y="0"/>
              <a:ext cx="9894998" cy="4374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323"/>
                </a:lnSpc>
              </a:pPr>
              <a:r>
                <a:rPr lang="en-US" sz="7706" b="1" spc="177">
                  <a:solidFill>
                    <a:srgbClr val="005AB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What is a</a:t>
              </a:r>
            </a:p>
            <a:p>
              <a:pPr algn="l">
                <a:lnSpc>
                  <a:spcPts val="8323"/>
                </a:lnSpc>
              </a:pPr>
              <a:r>
                <a:rPr lang="en-US" sz="7706" b="1" spc="177">
                  <a:solidFill>
                    <a:srgbClr val="005ABA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post-election audit?</a:t>
              </a:r>
            </a:p>
          </p:txBody>
        </p:sp>
        <p:grpSp>
          <p:nvGrpSpPr>
            <p:cNvPr id="4" name="Group 4"/>
            <p:cNvGrpSpPr/>
            <p:nvPr/>
          </p:nvGrpSpPr>
          <p:grpSpPr>
            <a:xfrm>
              <a:off x="101600" y="4595245"/>
              <a:ext cx="3819590" cy="84834"/>
              <a:chOff x="0" y="0"/>
              <a:chExt cx="779642" cy="17316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79642" cy="17316"/>
              </a:xfrm>
              <a:custGeom>
                <a:avLst/>
                <a:gdLst/>
                <a:ahLst/>
                <a:cxnLst/>
                <a:rect l="l" t="t" r="r" b="b"/>
                <a:pathLst>
                  <a:path w="779642" h="17316">
                    <a:moveTo>
                      <a:pt x="0" y="0"/>
                    </a:moveTo>
                    <a:lnTo>
                      <a:pt x="779642" y="0"/>
                    </a:lnTo>
                    <a:lnTo>
                      <a:pt x="779642" y="17316"/>
                    </a:lnTo>
                    <a:lnTo>
                      <a:pt x="0" y="17316"/>
                    </a:lnTo>
                    <a:close/>
                  </a:path>
                </a:pathLst>
              </a:custGeom>
              <a:solidFill>
                <a:srgbClr val="CA012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779642" cy="55416"/>
              </a:xfrm>
              <a:prstGeom prst="rect">
                <a:avLst/>
              </a:prstGeom>
            </p:spPr>
            <p:txBody>
              <a:bodyPr lIns="53793" tIns="53793" rIns="53793" bIns="53793" rtlCol="0" anchor="ctr"/>
              <a:lstStyle/>
              <a:p>
                <a:pPr algn="ctr">
                  <a:lnSpc>
                    <a:spcPts val="2816"/>
                  </a:lnSpc>
                </a:pPr>
                <a:endParaRPr/>
              </a:p>
            </p:txBody>
          </p:sp>
        </p:grpSp>
      </p:grpSp>
      <p:sp>
        <p:nvSpPr>
          <p:cNvPr id="7" name="Freeform 7"/>
          <p:cNvSpPr/>
          <p:nvPr/>
        </p:nvSpPr>
        <p:spPr>
          <a:xfrm>
            <a:off x="1199256" y="1577955"/>
            <a:ext cx="5427899" cy="5416591"/>
          </a:xfrm>
          <a:custGeom>
            <a:avLst/>
            <a:gdLst/>
            <a:ahLst/>
            <a:cxnLst/>
            <a:rect l="l" t="t" r="r" b="b"/>
            <a:pathLst>
              <a:path w="5427899" h="5416591">
                <a:moveTo>
                  <a:pt x="0" y="0"/>
                </a:moveTo>
                <a:lnTo>
                  <a:pt x="5427898" y="0"/>
                </a:lnTo>
                <a:lnTo>
                  <a:pt x="5427898" y="5416590"/>
                </a:lnTo>
                <a:lnTo>
                  <a:pt x="0" y="54165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00" y="0"/>
            <a:ext cx="17145000" cy="8572500"/>
            <a:chOff x="0" y="0"/>
            <a:chExt cx="5418667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18667" cy="2709333"/>
            </a:xfrm>
            <a:custGeom>
              <a:avLst/>
              <a:gdLst/>
              <a:ahLst/>
              <a:cxnLst/>
              <a:rect l="l" t="t" r="r" b="b"/>
              <a:pathLst>
                <a:path w="5418667" h="2709333">
                  <a:moveTo>
                    <a:pt x="0" y="0"/>
                  </a:moveTo>
                  <a:lnTo>
                    <a:pt x="5418667" y="0"/>
                  </a:lnTo>
                  <a:lnTo>
                    <a:pt x="5418667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2383DB">
                    <a:alpha val="100000"/>
                  </a:srgbClr>
                </a:gs>
                <a:gs pos="100000">
                  <a:srgbClr val="0663B8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418667" cy="2737908"/>
            </a:xfrm>
            <a:prstGeom prst="rect">
              <a:avLst/>
            </a:prstGeom>
          </p:spPr>
          <p:txBody>
            <a:bodyPr lIns="42333" tIns="42333" rIns="42333" bIns="42333" rtlCol="0" anchor="ctr"/>
            <a:lstStyle/>
            <a:p>
              <a:pPr algn="ctr">
                <a:lnSpc>
                  <a:spcPts val="221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078530" y="0"/>
            <a:ext cx="1187982" cy="8572500"/>
            <a:chOff x="0" y="0"/>
            <a:chExt cx="593350" cy="42816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3350" cy="4281625"/>
            </a:xfrm>
            <a:custGeom>
              <a:avLst/>
              <a:gdLst/>
              <a:ahLst/>
              <a:cxnLst/>
              <a:rect l="l" t="t" r="r" b="b"/>
              <a:pathLst>
                <a:path w="593350" h="4281625">
                  <a:moveTo>
                    <a:pt x="0" y="0"/>
                  </a:moveTo>
                  <a:lnTo>
                    <a:pt x="593350" y="0"/>
                  </a:lnTo>
                  <a:lnTo>
                    <a:pt x="593350" y="4281625"/>
                  </a:lnTo>
                  <a:lnTo>
                    <a:pt x="0" y="4281625"/>
                  </a:ln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93350" cy="4310200"/>
            </a:xfrm>
            <a:prstGeom prst="rect">
              <a:avLst/>
            </a:prstGeom>
          </p:spPr>
          <p:txBody>
            <a:bodyPr lIns="26788" tIns="26788" rIns="26788" bIns="26788" rtlCol="0" anchor="ctr"/>
            <a:lstStyle/>
            <a:p>
              <a:pPr algn="ctr">
                <a:lnSpc>
                  <a:spcPts val="140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1519926">
            <a:off x="2808139" y="-2202223"/>
            <a:ext cx="12483374" cy="14729645"/>
          </a:xfrm>
          <a:custGeom>
            <a:avLst/>
            <a:gdLst/>
            <a:ahLst/>
            <a:cxnLst/>
            <a:rect l="l" t="t" r="r" b="b"/>
            <a:pathLst>
              <a:path w="12483374" h="14729645">
                <a:moveTo>
                  <a:pt x="0" y="0"/>
                </a:moveTo>
                <a:lnTo>
                  <a:pt x="12483374" y="0"/>
                </a:lnTo>
                <a:lnTo>
                  <a:pt x="12483374" y="14729645"/>
                </a:lnTo>
                <a:lnTo>
                  <a:pt x="0" y="147296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2466732" y="5710869"/>
            <a:ext cx="2649004" cy="1081453"/>
            <a:chOff x="0" y="0"/>
            <a:chExt cx="587207" cy="23972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7207" cy="239727"/>
            </a:xfrm>
            <a:custGeom>
              <a:avLst/>
              <a:gdLst/>
              <a:ahLst/>
              <a:cxnLst/>
              <a:rect l="l" t="t" r="r" b="b"/>
              <a:pathLst>
                <a:path w="587207" h="239727">
                  <a:moveTo>
                    <a:pt x="25779" y="0"/>
                  </a:moveTo>
                  <a:lnTo>
                    <a:pt x="561428" y="0"/>
                  </a:lnTo>
                  <a:cubicBezTo>
                    <a:pt x="568265" y="0"/>
                    <a:pt x="574822" y="2716"/>
                    <a:pt x="579656" y="7550"/>
                  </a:cubicBezTo>
                  <a:cubicBezTo>
                    <a:pt x="584491" y="12385"/>
                    <a:pt x="587207" y="18942"/>
                    <a:pt x="587207" y="25779"/>
                  </a:cubicBezTo>
                  <a:lnTo>
                    <a:pt x="587207" y="213948"/>
                  </a:lnTo>
                  <a:cubicBezTo>
                    <a:pt x="587207" y="220785"/>
                    <a:pt x="584491" y="227342"/>
                    <a:pt x="579656" y="232176"/>
                  </a:cubicBezTo>
                  <a:cubicBezTo>
                    <a:pt x="574822" y="237011"/>
                    <a:pt x="568265" y="239727"/>
                    <a:pt x="561428" y="239727"/>
                  </a:cubicBezTo>
                  <a:lnTo>
                    <a:pt x="25779" y="239727"/>
                  </a:lnTo>
                  <a:cubicBezTo>
                    <a:pt x="18942" y="239727"/>
                    <a:pt x="12385" y="237011"/>
                    <a:pt x="7550" y="232176"/>
                  </a:cubicBezTo>
                  <a:cubicBezTo>
                    <a:pt x="2716" y="227342"/>
                    <a:pt x="0" y="220785"/>
                    <a:pt x="0" y="213948"/>
                  </a:cubicBezTo>
                  <a:lnTo>
                    <a:pt x="0" y="25779"/>
                  </a:lnTo>
                  <a:cubicBezTo>
                    <a:pt x="0" y="18942"/>
                    <a:pt x="2716" y="12385"/>
                    <a:pt x="7550" y="7550"/>
                  </a:cubicBezTo>
                  <a:cubicBezTo>
                    <a:pt x="12385" y="2716"/>
                    <a:pt x="18942" y="0"/>
                    <a:pt x="25779" y="0"/>
                  </a:cubicBezTo>
                  <a:close/>
                </a:path>
              </a:pathLst>
            </a:custGeom>
            <a:solidFill>
              <a:srgbClr val="E50A2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587207" cy="277827"/>
            </a:xfrm>
            <a:prstGeom prst="rect">
              <a:avLst/>
            </a:prstGeom>
          </p:spPr>
          <p:txBody>
            <a:bodyPr lIns="34468" tIns="34468" rIns="34468" bIns="34468" rtlCol="0" anchor="ctr"/>
            <a:lstStyle/>
            <a:p>
              <a:pPr algn="ctr">
                <a:lnSpc>
                  <a:spcPts val="1804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08758" y="3801738"/>
            <a:ext cx="6882769" cy="39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1"/>
              </a:lnSpc>
            </a:pPr>
            <a:r>
              <a:rPr lang="en-US" sz="7037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Votes</a:t>
            </a:r>
          </a:p>
          <a:p>
            <a:pPr algn="l">
              <a:lnSpc>
                <a:spcPts val="7811"/>
              </a:lnSpc>
            </a:pPr>
            <a:r>
              <a:rPr lang="en-US" sz="7037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are secured</a:t>
            </a:r>
          </a:p>
          <a:p>
            <a:pPr algn="l">
              <a:lnSpc>
                <a:spcPts val="7811"/>
              </a:lnSpc>
            </a:pPr>
            <a:r>
              <a:rPr lang="en-US" sz="7037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at  every  stage</a:t>
            </a:r>
          </a:p>
          <a:p>
            <a:pPr algn="l">
              <a:lnSpc>
                <a:spcPts val="7811"/>
              </a:lnSpc>
            </a:pPr>
            <a:r>
              <a:rPr lang="en-US" sz="7037" b="1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of the process.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4697038"/>
            <a:ext cx="15240000" cy="3875462"/>
            <a:chOff x="0" y="0"/>
            <a:chExt cx="5080553" cy="12919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80553" cy="1291961"/>
            </a:xfrm>
            <a:custGeom>
              <a:avLst/>
              <a:gdLst/>
              <a:ahLst/>
              <a:cxnLst/>
              <a:rect l="l" t="t" r="r" b="b"/>
              <a:pathLst>
                <a:path w="5080553" h="1291961">
                  <a:moveTo>
                    <a:pt x="0" y="0"/>
                  </a:moveTo>
                  <a:lnTo>
                    <a:pt x="5080553" y="0"/>
                  </a:lnTo>
                  <a:lnTo>
                    <a:pt x="5080553" y="1291961"/>
                  </a:lnTo>
                  <a:lnTo>
                    <a:pt x="0" y="1291961"/>
                  </a:lnTo>
                  <a:close/>
                </a:path>
              </a:pathLst>
            </a:custGeom>
            <a:gradFill rotWithShape="1">
              <a:gsLst>
                <a:gs pos="0">
                  <a:srgbClr val="F8060C">
                    <a:alpha val="100000"/>
                  </a:srgbClr>
                </a:gs>
                <a:gs pos="100000">
                  <a:srgbClr val="D90A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80553" cy="1320536"/>
            </a:xfrm>
            <a:prstGeom prst="rect">
              <a:avLst/>
            </a:prstGeom>
          </p:spPr>
          <p:txBody>
            <a:bodyPr lIns="40134" tIns="40134" rIns="40134" bIns="40134" rtlCol="0" anchor="ctr"/>
            <a:lstStyle/>
            <a:p>
              <a:pPr algn="ctr">
                <a:lnSpc>
                  <a:spcPts val="210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3227" y="2786228"/>
            <a:ext cx="3736244" cy="1475816"/>
          </a:xfrm>
          <a:custGeom>
            <a:avLst/>
            <a:gdLst/>
            <a:ahLst/>
            <a:cxnLst/>
            <a:rect l="l" t="t" r="r" b="b"/>
            <a:pathLst>
              <a:path w="3736244" h="1475816">
                <a:moveTo>
                  <a:pt x="0" y="0"/>
                </a:moveTo>
                <a:lnTo>
                  <a:pt x="3736243" y="0"/>
                </a:lnTo>
                <a:lnTo>
                  <a:pt x="3736243" y="1475816"/>
                </a:lnTo>
                <a:lnTo>
                  <a:pt x="0" y="14758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828675" y="627713"/>
            <a:ext cx="3616995" cy="1907965"/>
          </a:xfrm>
          <a:custGeom>
            <a:avLst/>
            <a:gdLst/>
            <a:ahLst/>
            <a:cxnLst/>
            <a:rect l="l" t="t" r="r" b="b"/>
            <a:pathLst>
              <a:path w="3616995" h="1907965">
                <a:moveTo>
                  <a:pt x="0" y="0"/>
                </a:moveTo>
                <a:lnTo>
                  <a:pt x="3616995" y="0"/>
                </a:lnTo>
                <a:lnTo>
                  <a:pt x="3616995" y="1907965"/>
                </a:lnTo>
                <a:lnTo>
                  <a:pt x="0" y="1907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363200" y="419923"/>
            <a:ext cx="3974381" cy="8152577"/>
          </a:xfrm>
          <a:custGeom>
            <a:avLst/>
            <a:gdLst/>
            <a:ahLst/>
            <a:cxnLst/>
            <a:rect l="l" t="t" r="r" b="b"/>
            <a:pathLst>
              <a:path w="5262722" h="10795327">
                <a:moveTo>
                  <a:pt x="0" y="0"/>
                </a:moveTo>
                <a:lnTo>
                  <a:pt x="5262722" y="0"/>
                </a:lnTo>
                <a:lnTo>
                  <a:pt x="5262722" y="10795326"/>
                </a:lnTo>
                <a:lnTo>
                  <a:pt x="0" y="107953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065788" y="5091436"/>
            <a:ext cx="5666631" cy="306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60"/>
              </a:lnSpc>
            </a:pPr>
            <a:r>
              <a:rPr lang="en-US" sz="11404" b="1" spc="79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Did you</a:t>
            </a:r>
          </a:p>
          <a:p>
            <a:pPr algn="l">
              <a:lnSpc>
                <a:spcPts val="11860"/>
              </a:lnSpc>
            </a:pPr>
            <a:r>
              <a:rPr lang="en-US" sz="11404" b="1" spc="79">
                <a:solidFill>
                  <a:srgbClr val="FFFFFF"/>
                </a:solidFill>
                <a:latin typeface="Fraunces Bold"/>
                <a:ea typeface="Fraunces Bold"/>
                <a:cs typeface="Fraunces Bold"/>
                <a:sym typeface="Fraunces Bold"/>
              </a:rPr>
              <a:t>know?</a:t>
            </a:r>
          </a:p>
        </p:txBody>
      </p:sp>
      <p:sp>
        <p:nvSpPr>
          <p:cNvPr id="9" name="Freeform 9"/>
          <p:cNvSpPr/>
          <p:nvPr/>
        </p:nvSpPr>
        <p:spPr>
          <a:xfrm>
            <a:off x="4303262" y="477073"/>
            <a:ext cx="6614426" cy="3861171"/>
          </a:xfrm>
          <a:custGeom>
            <a:avLst/>
            <a:gdLst/>
            <a:ahLst/>
            <a:cxnLst/>
            <a:rect l="l" t="t" r="r" b="b"/>
            <a:pathLst>
              <a:path w="6614426" h="3861171">
                <a:moveTo>
                  <a:pt x="0" y="0"/>
                </a:moveTo>
                <a:lnTo>
                  <a:pt x="6614426" y="0"/>
                </a:lnTo>
                <a:lnTo>
                  <a:pt x="6614426" y="3861171"/>
                </a:lnTo>
                <a:lnTo>
                  <a:pt x="0" y="38611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1189</Words>
  <Application>Microsoft Macintosh PowerPoint</Application>
  <PresentationFormat>Custom</PresentationFormat>
  <Paragraphs>185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Calibri</vt:lpstr>
      <vt:lpstr>Arial</vt:lpstr>
      <vt:lpstr>Handyman</vt:lpstr>
      <vt:lpstr>Fraunces</vt:lpstr>
      <vt:lpstr>Open Sauce Bold</vt:lpstr>
      <vt:lpstr>Bebas Neue Bold</vt:lpstr>
      <vt:lpstr>Poppins Bold</vt:lpstr>
      <vt:lpstr>Fraunces Bold</vt:lpstr>
      <vt:lpstr>Fraunces Heavy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Social Media Toolkit</dc:title>
  <cp:lastModifiedBy>Rashaad Rosalle</cp:lastModifiedBy>
  <cp:revision>2</cp:revision>
  <dcterms:created xsi:type="dcterms:W3CDTF">2006-08-16T00:00:00Z</dcterms:created>
  <dcterms:modified xsi:type="dcterms:W3CDTF">2026-11-04T14:25:43Z</dcterms:modified>
  <dc:identifier>DAHZfx3ncPg</dc:identifier>
</cp:coreProperties>
</file>