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66" r:id="rId5"/>
    <p:sldId id="268" r:id="rId6"/>
    <p:sldId id="267" r:id="rId7"/>
    <p:sldId id="258" r:id="rId8"/>
    <p:sldId id="263" r:id="rId9"/>
    <p:sldId id="256" r:id="rId10"/>
    <p:sldId id="259" r:id="rId11"/>
    <p:sldId id="260" r:id="rId12"/>
    <p:sldId id="261" r:id="rId13"/>
    <p:sldId id="262" r:id="rId14"/>
    <p:sldId id="264" r:id="rId15"/>
    <p:sldId id="265" r:id="rId16"/>
  </p:sldIdLst>
  <p:sldSz cx="15240000" cy="8577263"/>
  <p:notesSz cx="6858000" cy="9144000"/>
  <p:embeddedFontLst>
    <p:embeddedFont>
      <p:font typeface="Bebas Neue Bold" panose="020B0604020202020204" charset="0"/>
      <p:regular r:id="rId17"/>
    </p:embeddedFont>
    <p:embeddedFont>
      <p:font typeface="Fraunces Bold" panose="020B0604020202020204" charset="0"/>
      <p:regular r:id="rId18"/>
    </p:embeddedFont>
    <p:embeddedFont>
      <p:font typeface="Fraunces Heavy" panose="020B0604020202020204" charset="0"/>
      <p:regular r:id="rId19"/>
    </p:embeddedFont>
    <p:embeddedFont>
      <p:font typeface="Red Hat Display" panose="020B0604020202020204" charset="0"/>
      <p:regular r:id="rId20"/>
    </p:embeddedFont>
    <p:embeddedFont>
      <p:font typeface="Red Hat Display Bold" panose="020B0604020202020204" charset="0"/>
      <p:regular r:id="rId21"/>
    </p:embeddedFont>
    <p:embeddedFont>
      <p:font typeface="Thirsty Script Extrabold Demo" panose="020B0604020202020204" charset="0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2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B7F4"/>
    <a:srgbClr val="0F03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4F5909-8328-4E5A-B238-4A44E4AA53FD}" v="34" dt="2026-07-06T15:42:16.5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653" y="48"/>
      </p:cViewPr>
      <p:guideLst>
        <p:guide orient="horz" pos="216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4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1609"/>
            <a:ext cx="7772400" cy="147084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8359"/>
            <a:ext cx="6400800" cy="175357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791"/>
            <a:ext cx="2057400" cy="58547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791"/>
            <a:ext cx="6019800" cy="58547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9349"/>
            <a:ext cx="7772400" cy="136283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8328"/>
            <a:ext cx="7772400" cy="1501021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1089"/>
            <a:ext cx="4038600" cy="452847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1089"/>
            <a:ext cx="4038600" cy="452847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966"/>
            <a:ext cx="4040188" cy="64011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6084"/>
            <a:ext cx="4040188" cy="395348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966"/>
            <a:ext cx="4041775" cy="64011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6084"/>
            <a:ext cx="4041775" cy="395348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202"/>
            <a:ext cx="3008313" cy="11626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202"/>
            <a:ext cx="5111750" cy="585636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898"/>
            <a:ext cx="3008313" cy="469366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3267"/>
            <a:ext cx="5486400" cy="56705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3116"/>
            <a:ext cx="5486400" cy="411708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70320"/>
            <a:ext cx="5486400" cy="80530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791"/>
            <a:ext cx="8229600" cy="11436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1089"/>
            <a:ext cx="8229600" cy="45284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9882"/>
            <a:ext cx="2133600" cy="365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9882"/>
            <a:ext cx="2895600" cy="365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9882"/>
            <a:ext cx="2133600" cy="365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3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8B7F4"/>
            </a:gs>
            <a:gs pos="48000">
              <a:srgbClr val="78B7F4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>
          <a:xfrm rot="7645778">
            <a:off x="8269563" y="1894554"/>
            <a:ext cx="3984078" cy="3375181"/>
          </a:xfrm>
          <a:custGeom>
            <a:avLst/>
            <a:gdLst/>
            <a:ahLst/>
            <a:cxnLst/>
            <a:rect l="l" t="t" r="r" b="b"/>
            <a:pathLst>
              <a:path w="3984078" h="3375181">
                <a:moveTo>
                  <a:pt x="0" y="0"/>
                </a:moveTo>
                <a:lnTo>
                  <a:pt x="3984078" y="0"/>
                </a:lnTo>
                <a:lnTo>
                  <a:pt x="3984078" y="3375181"/>
                </a:lnTo>
                <a:lnTo>
                  <a:pt x="0" y="33751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75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1004565" y="417251"/>
            <a:ext cx="10240823" cy="19894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436"/>
              </a:lnSpc>
              <a:spcBef>
                <a:spcPct val="0"/>
              </a:spcBef>
            </a:pPr>
            <a:r>
              <a:rPr lang="en-US" sz="11740" b="1" dirty="0">
                <a:solidFill>
                  <a:srgbClr val="FFFFFF"/>
                </a:solidFill>
                <a:latin typeface="Fraunces Heavy"/>
                <a:ea typeface="Fraunces Heavy"/>
                <a:cs typeface="Fraunces Heavy"/>
                <a:sym typeface="Fraunces Heavy"/>
              </a:rPr>
              <a:t>Return your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943902" y="6411271"/>
            <a:ext cx="9789412" cy="1302963"/>
            <a:chOff x="0" y="-28575"/>
            <a:chExt cx="3122212" cy="41556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122212" cy="386989"/>
            </a:xfrm>
            <a:custGeom>
              <a:avLst/>
              <a:gdLst/>
              <a:ahLst/>
              <a:cxnLst/>
              <a:rect l="l" t="t" r="r" b="b"/>
              <a:pathLst>
                <a:path w="3122212" h="386989">
                  <a:moveTo>
                    <a:pt x="15026" y="0"/>
                  </a:moveTo>
                  <a:lnTo>
                    <a:pt x="3107186" y="0"/>
                  </a:lnTo>
                  <a:cubicBezTo>
                    <a:pt x="3115484" y="0"/>
                    <a:pt x="3122212" y="6727"/>
                    <a:pt x="3122212" y="15026"/>
                  </a:cubicBezTo>
                  <a:lnTo>
                    <a:pt x="3122212" y="371963"/>
                  </a:lnTo>
                  <a:cubicBezTo>
                    <a:pt x="3122212" y="380262"/>
                    <a:pt x="3115484" y="386989"/>
                    <a:pt x="3107186" y="386989"/>
                  </a:cubicBezTo>
                  <a:lnTo>
                    <a:pt x="15026" y="386989"/>
                  </a:lnTo>
                  <a:cubicBezTo>
                    <a:pt x="6727" y="386989"/>
                    <a:pt x="0" y="380262"/>
                    <a:pt x="0" y="371963"/>
                  </a:cubicBezTo>
                  <a:lnTo>
                    <a:pt x="0" y="15026"/>
                  </a:lnTo>
                  <a:cubicBezTo>
                    <a:pt x="0" y="6727"/>
                    <a:pt x="6727" y="0"/>
                    <a:pt x="15026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DE59">
                    <a:alpha val="100000"/>
                  </a:srgbClr>
                </a:gs>
                <a:gs pos="100000">
                  <a:srgbClr val="FFEA99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3122212" cy="4155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16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04565" y="5750702"/>
            <a:ext cx="9971127" cy="647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76"/>
              </a:lnSpc>
            </a:pPr>
            <a:r>
              <a:rPr lang="en-US" sz="4694" b="1" spc="169" dirty="0">
                <a:solidFill>
                  <a:srgbClr val="0E0058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Your ballot must be received by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04565" y="1617778"/>
            <a:ext cx="6082543" cy="31398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358"/>
              </a:lnSpc>
              <a:spcBef>
                <a:spcPct val="0"/>
              </a:spcBef>
            </a:pPr>
            <a:r>
              <a:rPr lang="en-US" sz="18113" dirty="0">
                <a:solidFill>
                  <a:srgbClr val="FFFFFF"/>
                </a:solidFill>
                <a:latin typeface="Thirsty Script Extrabold Demo"/>
                <a:ea typeface="Thirsty Script Extrabold Demo"/>
                <a:cs typeface="Thirsty Script Extrabold Demo"/>
                <a:sym typeface="Thirsty Script Extrabold Demo"/>
              </a:rPr>
              <a:t>ballot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43902" y="6481251"/>
            <a:ext cx="9789412" cy="1119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26"/>
              </a:lnSpc>
              <a:spcBef>
                <a:spcPct val="0"/>
              </a:spcBef>
            </a:pPr>
            <a:r>
              <a:rPr lang="en-US" sz="6518" b="1" dirty="0">
                <a:solidFill>
                  <a:srgbClr val="0A045B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Tuesday, November 3rd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9D466D5-2428-B951-A048-7857E40F7A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9911" y="1660735"/>
            <a:ext cx="4565086" cy="638970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03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019278" y="1452161"/>
            <a:ext cx="9915922" cy="7858368"/>
          </a:xfrm>
          <a:custGeom>
            <a:avLst/>
            <a:gdLst/>
            <a:ahLst/>
            <a:cxnLst/>
            <a:rect l="l" t="t" r="r" b="b"/>
            <a:pathLst>
              <a:path w="9915922" h="7858368">
                <a:moveTo>
                  <a:pt x="0" y="0"/>
                </a:moveTo>
                <a:lnTo>
                  <a:pt x="9915921" y="0"/>
                </a:lnTo>
                <a:lnTo>
                  <a:pt x="9915921" y="7858368"/>
                </a:lnTo>
                <a:lnTo>
                  <a:pt x="0" y="78583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179198" y="1106801"/>
            <a:ext cx="6055712" cy="6190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702"/>
              </a:lnSpc>
            </a:pPr>
            <a:r>
              <a:rPr lang="en-US" sz="9329" b="1" spc="-111">
                <a:solidFill>
                  <a:srgbClr val="FFFFFF"/>
                </a:solidFill>
                <a:latin typeface="Fraunces Bold"/>
                <a:ea typeface="Fraunces Bold"/>
                <a:cs typeface="Fraunces Bold"/>
                <a:sym typeface="Fraunces Bold"/>
              </a:rPr>
              <a:t>Return your absentee ballot today!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03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28903" y="325662"/>
            <a:ext cx="14438654" cy="7816708"/>
            <a:chOff x="0" y="-28575"/>
            <a:chExt cx="4563328" cy="24704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63328" cy="2441891"/>
            </a:xfrm>
            <a:custGeom>
              <a:avLst/>
              <a:gdLst/>
              <a:ahLst/>
              <a:cxnLst/>
              <a:rect l="l" t="t" r="r" b="b"/>
              <a:pathLst>
                <a:path w="4563328" h="2441891">
                  <a:moveTo>
                    <a:pt x="14299" y="0"/>
                  </a:moveTo>
                  <a:lnTo>
                    <a:pt x="4549029" y="0"/>
                  </a:lnTo>
                  <a:cubicBezTo>
                    <a:pt x="4552821" y="0"/>
                    <a:pt x="4556458" y="1506"/>
                    <a:pt x="4559140" y="4188"/>
                  </a:cubicBezTo>
                  <a:cubicBezTo>
                    <a:pt x="4561821" y="6869"/>
                    <a:pt x="4563328" y="10506"/>
                    <a:pt x="4563328" y="14299"/>
                  </a:cubicBezTo>
                  <a:lnTo>
                    <a:pt x="4563328" y="2427592"/>
                  </a:lnTo>
                  <a:cubicBezTo>
                    <a:pt x="4563328" y="2431384"/>
                    <a:pt x="4561821" y="2435021"/>
                    <a:pt x="4559140" y="2437703"/>
                  </a:cubicBezTo>
                  <a:cubicBezTo>
                    <a:pt x="4556458" y="2440384"/>
                    <a:pt x="4552821" y="2441891"/>
                    <a:pt x="4549029" y="2441891"/>
                  </a:cubicBezTo>
                  <a:lnTo>
                    <a:pt x="14299" y="2441891"/>
                  </a:lnTo>
                  <a:cubicBezTo>
                    <a:pt x="10506" y="2441891"/>
                    <a:pt x="6869" y="2440384"/>
                    <a:pt x="4188" y="2437703"/>
                  </a:cubicBezTo>
                  <a:cubicBezTo>
                    <a:pt x="1506" y="2435021"/>
                    <a:pt x="0" y="2431384"/>
                    <a:pt x="0" y="2427592"/>
                  </a:cubicBezTo>
                  <a:lnTo>
                    <a:pt x="0" y="14299"/>
                  </a:lnTo>
                  <a:cubicBezTo>
                    <a:pt x="0" y="10506"/>
                    <a:pt x="1506" y="6869"/>
                    <a:pt x="4188" y="4188"/>
                  </a:cubicBezTo>
                  <a:cubicBezTo>
                    <a:pt x="6869" y="1506"/>
                    <a:pt x="10506" y="0"/>
                    <a:pt x="14299" y="0"/>
                  </a:cubicBezTo>
                  <a:close/>
                </a:path>
              </a:pathLst>
            </a:custGeom>
            <a:solidFill>
              <a:srgbClr val="A3C8E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563328" cy="2470466"/>
            </a:xfrm>
            <a:prstGeom prst="rect">
              <a:avLst/>
            </a:prstGeom>
          </p:spPr>
          <p:txBody>
            <a:bodyPr lIns="42333" tIns="42333" rIns="42333" bIns="42333" rtlCol="0" anchor="ctr"/>
            <a:lstStyle/>
            <a:p>
              <a:pPr algn="ctr">
                <a:lnSpc>
                  <a:spcPts val="2216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6614433"/>
            <a:ext cx="6774469" cy="1991077"/>
          </a:xfrm>
          <a:custGeom>
            <a:avLst/>
            <a:gdLst/>
            <a:ahLst/>
            <a:cxnLst/>
            <a:rect l="l" t="t" r="r" b="b"/>
            <a:pathLst>
              <a:path w="7156986" h="1959225">
                <a:moveTo>
                  <a:pt x="0" y="0"/>
                </a:moveTo>
                <a:lnTo>
                  <a:pt x="7156986" y="0"/>
                </a:lnTo>
                <a:lnTo>
                  <a:pt x="7156986" y="1959224"/>
                </a:lnTo>
                <a:lnTo>
                  <a:pt x="0" y="19592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646" t="3494" b="-189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-5479622">
            <a:off x="-717239" y="3075741"/>
            <a:ext cx="7737130" cy="3287725"/>
          </a:xfrm>
          <a:custGeom>
            <a:avLst/>
            <a:gdLst/>
            <a:ahLst/>
            <a:cxnLst/>
            <a:rect l="l" t="t" r="r" b="b"/>
            <a:pathLst>
              <a:path w="10116078" h="3287725">
                <a:moveTo>
                  <a:pt x="0" y="0"/>
                </a:moveTo>
                <a:lnTo>
                  <a:pt x="10116078" y="0"/>
                </a:lnTo>
                <a:lnTo>
                  <a:pt x="10116078" y="3287725"/>
                </a:lnTo>
                <a:lnTo>
                  <a:pt x="0" y="32877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07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886414" y="6646285"/>
            <a:ext cx="1353586" cy="1959225"/>
          </a:xfrm>
          <a:custGeom>
            <a:avLst/>
            <a:gdLst/>
            <a:ahLst/>
            <a:cxnLst/>
            <a:rect l="l" t="t" r="r" b="b"/>
            <a:pathLst>
              <a:path w="1353586" h="1959225">
                <a:moveTo>
                  <a:pt x="0" y="0"/>
                </a:moveTo>
                <a:lnTo>
                  <a:pt x="1353586" y="0"/>
                </a:lnTo>
                <a:lnTo>
                  <a:pt x="1353586" y="1959224"/>
                </a:lnTo>
                <a:lnTo>
                  <a:pt x="0" y="19592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12681236" y="2971883"/>
            <a:ext cx="1056058" cy="1006555"/>
            <a:chOff x="0" y="0"/>
            <a:chExt cx="812800" cy="7747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774700"/>
            </a:xfrm>
            <a:custGeom>
              <a:avLst/>
              <a:gdLst/>
              <a:ahLst/>
              <a:cxnLst/>
              <a:rect l="l" t="t" r="r" b="b"/>
              <a:pathLst>
                <a:path w="812800" h="7747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228600" y="238125"/>
              <a:ext cx="355600" cy="371475"/>
            </a:xfrm>
            <a:prstGeom prst="rect">
              <a:avLst/>
            </a:prstGeom>
          </p:spPr>
          <p:txBody>
            <a:bodyPr lIns="37630" tIns="37630" rIns="37630" bIns="37630" rtlCol="0" anchor="ctr"/>
            <a:lstStyle/>
            <a:p>
              <a:pPr algn="ctr">
                <a:lnSpc>
                  <a:spcPts val="1970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2978555" y="448230"/>
            <a:ext cx="2261445" cy="2413166"/>
          </a:xfrm>
          <a:custGeom>
            <a:avLst/>
            <a:gdLst/>
            <a:ahLst/>
            <a:cxnLst/>
            <a:rect l="l" t="t" r="r" b="b"/>
            <a:pathLst>
              <a:path w="2549588" h="2413166">
                <a:moveTo>
                  <a:pt x="0" y="0"/>
                </a:moveTo>
                <a:lnTo>
                  <a:pt x="2549588" y="0"/>
                </a:lnTo>
                <a:lnTo>
                  <a:pt x="2549588" y="2413166"/>
                </a:lnTo>
                <a:lnTo>
                  <a:pt x="0" y="241316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1274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747889" y="2370237"/>
            <a:ext cx="1139628" cy="362609"/>
          </a:xfrm>
          <a:custGeom>
            <a:avLst/>
            <a:gdLst/>
            <a:ahLst/>
            <a:cxnLst/>
            <a:rect l="l" t="t" r="r" b="b"/>
            <a:pathLst>
              <a:path w="1139628" h="362609">
                <a:moveTo>
                  <a:pt x="0" y="0"/>
                </a:moveTo>
                <a:lnTo>
                  <a:pt x="1139628" y="0"/>
                </a:lnTo>
                <a:lnTo>
                  <a:pt x="1139628" y="362609"/>
                </a:lnTo>
                <a:lnTo>
                  <a:pt x="0" y="36260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4588374" y="582887"/>
            <a:ext cx="1459087" cy="462239"/>
          </a:xfrm>
          <a:custGeom>
            <a:avLst/>
            <a:gdLst/>
            <a:ahLst/>
            <a:cxnLst/>
            <a:rect l="l" t="t" r="r" b="b"/>
            <a:pathLst>
              <a:path w="1459087" h="462239">
                <a:moveTo>
                  <a:pt x="0" y="0"/>
                </a:moveTo>
                <a:lnTo>
                  <a:pt x="1459087" y="0"/>
                </a:lnTo>
                <a:lnTo>
                  <a:pt x="1459087" y="462239"/>
                </a:lnTo>
                <a:lnTo>
                  <a:pt x="0" y="46223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9132079" y="1061085"/>
            <a:ext cx="1139628" cy="362609"/>
          </a:xfrm>
          <a:custGeom>
            <a:avLst/>
            <a:gdLst/>
            <a:ahLst/>
            <a:cxnLst/>
            <a:rect l="l" t="t" r="r" b="b"/>
            <a:pathLst>
              <a:path w="1139628" h="362609">
                <a:moveTo>
                  <a:pt x="0" y="0"/>
                </a:moveTo>
                <a:lnTo>
                  <a:pt x="1139629" y="0"/>
                </a:lnTo>
                <a:lnTo>
                  <a:pt x="1139629" y="362610"/>
                </a:lnTo>
                <a:lnTo>
                  <a:pt x="0" y="36261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13356328" y="1192575"/>
            <a:ext cx="1459087" cy="462239"/>
          </a:xfrm>
          <a:custGeom>
            <a:avLst/>
            <a:gdLst/>
            <a:ahLst/>
            <a:cxnLst/>
            <a:rect l="l" t="t" r="r" b="b"/>
            <a:pathLst>
              <a:path w="1459087" h="462239">
                <a:moveTo>
                  <a:pt x="0" y="0"/>
                </a:moveTo>
                <a:lnTo>
                  <a:pt x="1459087" y="0"/>
                </a:lnTo>
                <a:lnTo>
                  <a:pt x="1459087" y="462239"/>
                </a:lnTo>
                <a:lnTo>
                  <a:pt x="0" y="46223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TextBox 16"/>
          <p:cNvSpPr txBox="1"/>
          <p:nvPr/>
        </p:nvSpPr>
        <p:spPr>
          <a:xfrm>
            <a:off x="6573800" y="2198058"/>
            <a:ext cx="6404452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9566"/>
              </a:lnSpc>
            </a:pPr>
            <a:r>
              <a:rPr lang="en-US" sz="10995" b="1">
                <a:solidFill>
                  <a:srgbClr val="0A045B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Time to</a:t>
            </a:r>
          </a:p>
          <a:p>
            <a:pPr algn="just">
              <a:lnSpc>
                <a:spcPts val="9566"/>
              </a:lnSpc>
            </a:pPr>
            <a:r>
              <a:rPr lang="en-US" sz="10995" b="1">
                <a:solidFill>
                  <a:srgbClr val="0A045B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return Your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501535" y="3716557"/>
            <a:ext cx="6477021" cy="33914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782"/>
              </a:lnSpc>
            </a:pPr>
            <a:r>
              <a:rPr lang="en-US" sz="19844" b="1" spc="-674">
                <a:solidFill>
                  <a:srgbClr val="0A045B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Ballot</a:t>
            </a:r>
          </a:p>
        </p:txBody>
      </p:sp>
      <p:sp>
        <p:nvSpPr>
          <p:cNvPr id="18" name="Freeform 18"/>
          <p:cNvSpPr/>
          <p:nvPr/>
        </p:nvSpPr>
        <p:spPr>
          <a:xfrm rot="-2789738">
            <a:off x="2688401" y="120375"/>
            <a:ext cx="3084514" cy="2648826"/>
          </a:xfrm>
          <a:custGeom>
            <a:avLst/>
            <a:gdLst/>
            <a:ahLst/>
            <a:cxnLst/>
            <a:rect l="l" t="t" r="r" b="b"/>
            <a:pathLst>
              <a:path w="3084514" h="2648826">
                <a:moveTo>
                  <a:pt x="0" y="0"/>
                </a:moveTo>
                <a:lnTo>
                  <a:pt x="3084514" y="0"/>
                </a:lnTo>
                <a:lnTo>
                  <a:pt x="3084514" y="2648826"/>
                </a:lnTo>
                <a:lnTo>
                  <a:pt x="0" y="264882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03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00673" y="325662"/>
            <a:ext cx="14438654" cy="7816708"/>
            <a:chOff x="0" y="-28575"/>
            <a:chExt cx="4563328" cy="24704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63328" cy="2441891"/>
            </a:xfrm>
            <a:custGeom>
              <a:avLst/>
              <a:gdLst/>
              <a:ahLst/>
              <a:cxnLst/>
              <a:rect l="l" t="t" r="r" b="b"/>
              <a:pathLst>
                <a:path w="4563328" h="2441891">
                  <a:moveTo>
                    <a:pt x="14299" y="0"/>
                  </a:moveTo>
                  <a:lnTo>
                    <a:pt x="4549029" y="0"/>
                  </a:lnTo>
                  <a:cubicBezTo>
                    <a:pt x="4552821" y="0"/>
                    <a:pt x="4556458" y="1506"/>
                    <a:pt x="4559140" y="4188"/>
                  </a:cubicBezTo>
                  <a:cubicBezTo>
                    <a:pt x="4561821" y="6869"/>
                    <a:pt x="4563328" y="10506"/>
                    <a:pt x="4563328" y="14299"/>
                  </a:cubicBezTo>
                  <a:lnTo>
                    <a:pt x="4563328" y="2427592"/>
                  </a:lnTo>
                  <a:cubicBezTo>
                    <a:pt x="4563328" y="2431384"/>
                    <a:pt x="4561821" y="2435021"/>
                    <a:pt x="4559140" y="2437703"/>
                  </a:cubicBezTo>
                  <a:cubicBezTo>
                    <a:pt x="4556458" y="2440384"/>
                    <a:pt x="4552821" y="2441891"/>
                    <a:pt x="4549029" y="2441891"/>
                  </a:cubicBezTo>
                  <a:lnTo>
                    <a:pt x="14299" y="2441891"/>
                  </a:lnTo>
                  <a:cubicBezTo>
                    <a:pt x="10506" y="2441891"/>
                    <a:pt x="6869" y="2440384"/>
                    <a:pt x="4188" y="2437703"/>
                  </a:cubicBezTo>
                  <a:cubicBezTo>
                    <a:pt x="1506" y="2435021"/>
                    <a:pt x="0" y="2431384"/>
                    <a:pt x="0" y="2427592"/>
                  </a:cubicBezTo>
                  <a:lnTo>
                    <a:pt x="0" y="14299"/>
                  </a:lnTo>
                  <a:cubicBezTo>
                    <a:pt x="0" y="10506"/>
                    <a:pt x="1506" y="6869"/>
                    <a:pt x="4188" y="4188"/>
                  </a:cubicBezTo>
                  <a:cubicBezTo>
                    <a:pt x="6869" y="1506"/>
                    <a:pt x="10506" y="0"/>
                    <a:pt x="14299" y="0"/>
                  </a:cubicBezTo>
                  <a:close/>
                </a:path>
              </a:pathLst>
            </a:custGeom>
            <a:solidFill>
              <a:srgbClr val="A3C8E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563328" cy="2470466"/>
            </a:xfrm>
            <a:prstGeom prst="rect">
              <a:avLst/>
            </a:prstGeom>
          </p:spPr>
          <p:txBody>
            <a:bodyPr lIns="42333" tIns="42333" rIns="42333" bIns="42333" rtlCol="0" anchor="ctr"/>
            <a:lstStyle/>
            <a:p>
              <a:pPr algn="ctr">
                <a:lnSpc>
                  <a:spcPts val="2216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-1" y="6738020"/>
            <a:ext cx="6774469" cy="1839243"/>
          </a:xfrm>
          <a:custGeom>
            <a:avLst/>
            <a:gdLst/>
            <a:ahLst/>
            <a:cxnLst/>
            <a:rect l="l" t="t" r="r" b="b"/>
            <a:pathLst>
              <a:path w="7156986" h="1959225">
                <a:moveTo>
                  <a:pt x="0" y="0"/>
                </a:moveTo>
                <a:lnTo>
                  <a:pt x="7156986" y="0"/>
                </a:lnTo>
                <a:lnTo>
                  <a:pt x="7156986" y="1959224"/>
                </a:lnTo>
                <a:lnTo>
                  <a:pt x="0" y="19592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646" b="-652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3886414" y="6747546"/>
            <a:ext cx="1353586" cy="1829718"/>
          </a:xfrm>
          <a:custGeom>
            <a:avLst/>
            <a:gdLst/>
            <a:ahLst/>
            <a:cxnLst/>
            <a:rect l="l" t="t" r="r" b="b"/>
            <a:pathLst>
              <a:path w="1353586" h="1959225">
                <a:moveTo>
                  <a:pt x="0" y="0"/>
                </a:moveTo>
                <a:lnTo>
                  <a:pt x="1353586" y="0"/>
                </a:lnTo>
                <a:lnTo>
                  <a:pt x="1353586" y="1959224"/>
                </a:lnTo>
                <a:lnTo>
                  <a:pt x="0" y="19592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07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63611" y="2370237"/>
            <a:ext cx="1139628" cy="362609"/>
          </a:xfrm>
          <a:custGeom>
            <a:avLst/>
            <a:gdLst/>
            <a:ahLst/>
            <a:cxnLst/>
            <a:rect l="l" t="t" r="r" b="b"/>
            <a:pathLst>
              <a:path w="1139628" h="362609">
                <a:moveTo>
                  <a:pt x="0" y="0"/>
                </a:moveTo>
                <a:lnTo>
                  <a:pt x="1139628" y="0"/>
                </a:lnTo>
                <a:lnTo>
                  <a:pt x="1139628" y="362609"/>
                </a:lnTo>
                <a:lnTo>
                  <a:pt x="0" y="3626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4588374" y="582887"/>
            <a:ext cx="1459087" cy="462239"/>
          </a:xfrm>
          <a:custGeom>
            <a:avLst/>
            <a:gdLst/>
            <a:ahLst/>
            <a:cxnLst/>
            <a:rect l="l" t="t" r="r" b="b"/>
            <a:pathLst>
              <a:path w="1459087" h="462239">
                <a:moveTo>
                  <a:pt x="0" y="0"/>
                </a:moveTo>
                <a:lnTo>
                  <a:pt x="1459087" y="0"/>
                </a:lnTo>
                <a:lnTo>
                  <a:pt x="1459087" y="462239"/>
                </a:lnTo>
                <a:lnTo>
                  <a:pt x="0" y="4622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9132079" y="1061085"/>
            <a:ext cx="1139628" cy="362609"/>
          </a:xfrm>
          <a:custGeom>
            <a:avLst/>
            <a:gdLst/>
            <a:ahLst/>
            <a:cxnLst/>
            <a:rect l="l" t="t" r="r" b="b"/>
            <a:pathLst>
              <a:path w="1139628" h="362609">
                <a:moveTo>
                  <a:pt x="0" y="0"/>
                </a:moveTo>
                <a:lnTo>
                  <a:pt x="1139629" y="0"/>
                </a:lnTo>
                <a:lnTo>
                  <a:pt x="1139629" y="362610"/>
                </a:lnTo>
                <a:lnTo>
                  <a:pt x="0" y="3626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13261078" y="1192575"/>
            <a:ext cx="1459087" cy="462239"/>
          </a:xfrm>
          <a:custGeom>
            <a:avLst/>
            <a:gdLst/>
            <a:ahLst/>
            <a:cxnLst/>
            <a:rect l="l" t="t" r="r" b="b"/>
            <a:pathLst>
              <a:path w="1459087" h="462239">
                <a:moveTo>
                  <a:pt x="0" y="0"/>
                </a:moveTo>
                <a:lnTo>
                  <a:pt x="1459087" y="0"/>
                </a:lnTo>
                <a:lnTo>
                  <a:pt x="1459087" y="462239"/>
                </a:lnTo>
                <a:lnTo>
                  <a:pt x="0" y="4622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11609516" y="4279222"/>
            <a:ext cx="2562649" cy="4298041"/>
          </a:xfrm>
          <a:custGeom>
            <a:avLst/>
            <a:gdLst/>
            <a:ahLst/>
            <a:cxnLst/>
            <a:rect l="l" t="t" r="r" b="b"/>
            <a:pathLst>
              <a:path w="2562649" h="5297465">
                <a:moveTo>
                  <a:pt x="0" y="0"/>
                </a:moveTo>
                <a:lnTo>
                  <a:pt x="2562649" y="0"/>
                </a:lnTo>
                <a:lnTo>
                  <a:pt x="2562649" y="5297465"/>
                </a:lnTo>
                <a:lnTo>
                  <a:pt x="0" y="529746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" b="-2325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8176244" y="2317452"/>
            <a:ext cx="3634756" cy="6259811"/>
          </a:xfrm>
          <a:custGeom>
            <a:avLst/>
            <a:gdLst/>
            <a:ahLst/>
            <a:cxnLst/>
            <a:rect l="l" t="t" r="r" b="b"/>
            <a:pathLst>
              <a:path w="3634756" h="6390779">
                <a:moveTo>
                  <a:pt x="0" y="0"/>
                </a:moveTo>
                <a:lnTo>
                  <a:pt x="3634756" y="0"/>
                </a:lnTo>
                <a:lnTo>
                  <a:pt x="3634756" y="6390779"/>
                </a:lnTo>
                <a:lnTo>
                  <a:pt x="0" y="639077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b="-209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1164758" y="1573284"/>
            <a:ext cx="7967323" cy="1577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52"/>
              </a:lnSpc>
            </a:pPr>
            <a:r>
              <a:rPr lang="en-US" sz="8451" b="1">
                <a:solidFill>
                  <a:srgbClr val="0A045B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Raise red flags</a:t>
            </a:r>
          </a:p>
          <a:p>
            <a:pPr algn="ctr">
              <a:lnSpc>
                <a:spcPts val="4562"/>
              </a:lnSpc>
            </a:pPr>
            <a:r>
              <a:rPr lang="en-US" sz="5244">
                <a:solidFill>
                  <a:srgbClr val="0A045B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(in a good way)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460033" y="3758780"/>
            <a:ext cx="7001169" cy="2115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40"/>
              </a:lnSpc>
            </a:pPr>
            <a:r>
              <a:rPr lang="en-US" sz="8000" b="1" spc="-272">
                <a:solidFill>
                  <a:srgbClr val="0A045B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Return your ballot today!</a:t>
            </a:r>
          </a:p>
        </p:txBody>
      </p:sp>
      <p:sp>
        <p:nvSpPr>
          <p:cNvPr id="15" name="Freeform 15"/>
          <p:cNvSpPr/>
          <p:nvPr/>
        </p:nvSpPr>
        <p:spPr>
          <a:xfrm>
            <a:off x="11519271" y="2490138"/>
            <a:ext cx="1468112" cy="467127"/>
          </a:xfrm>
          <a:custGeom>
            <a:avLst/>
            <a:gdLst/>
            <a:ahLst/>
            <a:cxnLst/>
            <a:rect l="l" t="t" r="r" b="b"/>
            <a:pathLst>
              <a:path w="1468112" h="467127">
                <a:moveTo>
                  <a:pt x="0" y="0"/>
                </a:moveTo>
                <a:lnTo>
                  <a:pt x="1468113" y="0"/>
                </a:lnTo>
                <a:lnTo>
                  <a:pt x="1468113" y="467127"/>
                </a:lnTo>
                <a:lnTo>
                  <a:pt x="0" y="4671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8B7F4"/>
            </a:gs>
            <a:gs pos="48000">
              <a:srgbClr val="78B7F4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FCD5E7-47A8-14FE-69C0-F6A850030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3253F8DB-C811-91E0-D197-24137C45CF75}"/>
              </a:ext>
            </a:extLst>
          </p:cNvPr>
          <p:cNvSpPr txBox="1"/>
          <p:nvPr/>
        </p:nvSpPr>
        <p:spPr>
          <a:xfrm>
            <a:off x="1073764" y="5619338"/>
            <a:ext cx="8539064" cy="8119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633"/>
              </a:lnSpc>
            </a:pPr>
            <a:r>
              <a:rPr lang="en-US" sz="4877" b="1" spc="175" dirty="0">
                <a:solidFill>
                  <a:srgbClr val="0A045B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Drop off your ballot today!</a:t>
            </a: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4097B699-3C7B-180C-1FE6-E1DF82918060}"/>
              </a:ext>
            </a:extLst>
          </p:cNvPr>
          <p:cNvSpPr txBox="1"/>
          <p:nvPr/>
        </p:nvSpPr>
        <p:spPr>
          <a:xfrm>
            <a:off x="1120614" y="898410"/>
            <a:ext cx="9837551" cy="19010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5789"/>
              </a:lnSpc>
              <a:spcBef>
                <a:spcPct val="0"/>
              </a:spcBef>
            </a:pPr>
            <a:r>
              <a:rPr lang="en-US" sz="11278" b="1" dirty="0">
                <a:solidFill>
                  <a:srgbClr val="FFFFFF"/>
                </a:solidFill>
                <a:latin typeface="Fraunces Heavy"/>
                <a:ea typeface="Fraunces Heavy"/>
                <a:cs typeface="Fraunces Heavy"/>
                <a:sym typeface="Fraunces Heavy"/>
              </a:rPr>
              <a:t>Return your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1F33B19D-F30D-2A61-57D3-8DBD6DFEDB92}"/>
              </a:ext>
            </a:extLst>
          </p:cNvPr>
          <p:cNvSpPr txBox="1"/>
          <p:nvPr/>
        </p:nvSpPr>
        <p:spPr>
          <a:xfrm>
            <a:off x="1090093" y="1953796"/>
            <a:ext cx="5843567" cy="3016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360"/>
              </a:lnSpc>
              <a:spcBef>
                <a:spcPct val="0"/>
              </a:spcBef>
            </a:pPr>
            <a:r>
              <a:rPr lang="en-US" sz="17400" dirty="0">
                <a:solidFill>
                  <a:srgbClr val="FFFFFF"/>
                </a:solidFill>
                <a:latin typeface="Thirsty Script Extrabold Demo"/>
                <a:ea typeface="Thirsty Script Extrabold Demo"/>
                <a:cs typeface="Thirsty Script Extrabold Demo"/>
                <a:sym typeface="Thirsty Script Extrabold Demo"/>
              </a:rPr>
              <a:t>ballot</a:t>
            </a:r>
          </a:p>
        </p:txBody>
      </p:sp>
      <p:sp>
        <p:nvSpPr>
          <p:cNvPr id="5" name="Freeform 9">
            <a:extLst>
              <a:ext uri="{FF2B5EF4-FFF2-40B4-BE49-F238E27FC236}">
                <a16:creationId xmlns:a16="http://schemas.microsoft.com/office/drawing/2014/main" id="{DB4A07BB-A9E5-E103-D8F9-960325B3ADCA}"/>
              </a:ext>
            </a:extLst>
          </p:cNvPr>
          <p:cNvSpPr/>
          <p:nvPr/>
        </p:nvSpPr>
        <p:spPr>
          <a:xfrm rot="7439582">
            <a:off x="8150475" y="2598014"/>
            <a:ext cx="3756488" cy="3081936"/>
          </a:xfrm>
          <a:custGeom>
            <a:avLst/>
            <a:gdLst/>
            <a:ahLst/>
            <a:cxnLst/>
            <a:rect l="l" t="t" r="r" b="b"/>
            <a:pathLst>
              <a:path w="3560455" h="3016302">
                <a:moveTo>
                  <a:pt x="0" y="0"/>
                </a:moveTo>
                <a:lnTo>
                  <a:pt x="3560455" y="0"/>
                </a:lnTo>
                <a:lnTo>
                  <a:pt x="3560455" y="3016301"/>
                </a:lnTo>
                <a:lnTo>
                  <a:pt x="0" y="301630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752"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53477C8-FD0D-1D62-A6C7-37C81BAAC3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8169" y="1986857"/>
            <a:ext cx="4565086" cy="6389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178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03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69090" y="348718"/>
            <a:ext cx="14357788" cy="7759662"/>
            <a:chOff x="0" y="-28575"/>
            <a:chExt cx="4537770" cy="24524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37770" cy="2423861"/>
            </a:xfrm>
            <a:custGeom>
              <a:avLst/>
              <a:gdLst/>
              <a:ahLst/>
              <a:cxnLst/>
              <a:rect l="l" t="t" r="r" b="b"/>
              <a:pathLst>
                <a:path w="4537770" h="2423861">
                  <a:moveTo>
                    <a:pt x="22917" y="0"/>
                  </a:moveTo>
                  <a:lnTo>
                    <a:pt x="4514853" y="0"/>
                  </a:lnTo>
                  <a:cubicBezTo>
                    <a:pt x="4520931" y="0"/>
                    <a:pt x="4526760" y="2414"/>
                    <a:pt x="4531058" y="6712"/>
                  </a:cubicBezTo>
                  <a:cubicBezTo>
                    <a:pt x="4535355" y="11010"/>
                    <a:pt x="4537770" y="16839"/>
                    <a:pt x="4537770" y="22917"/>
                  </a:cubicBezTo>
                  <a:lnTo>
                    <a:pt x="4537770" y="2400945"/>
                  </a:lnTo>
                  <a:cubicBezTo>
                    <a:pt x="4537770" y="2413601"/>
                    <a:pt x="4527510" y="2423861"/>
                    <a:pt x="4514853" y="2423861"/>
                  </a:cubicBezTo>
                  <a:lnTo>
                    <a:pt x="22917" y="2423861"/>
                  </a:lnTo>
                  <a:cubicBezTo>
                    <a:pt x="10260" y="2423861"/>
                    <a:pt x="0" y="2413601"/>
                    <a:pt x="0" y="2400945"/>
                  </a:cubicBezTo>
                  <a:lnTo>
                    <a:pt x="0" y="22917"/>
                  </a:lnTo>
                  <a:cubicBezTo>
                    <a:pt x="0" y="16839"/>
                    <a:pt x="2414" y="11010"/>
                    <a:pt x="6712" y="6712"/>
                  </a:cubicBezTo>
                  <a:cubicBezTo>
                    <a:pt x="11010" y="2414"/>
                    <a:pt x="16839" y="0"/>
                    <a:pt x="22917" y="0"/>
                  </a:cubicBezTo>
                  <a:close/>
                </a:path>
              </a:pathLst>
            </a:custGeom>
            <a:solidFill>
              <a:srgbClr val="D1DFF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537770" cy="2452436"/>
            </a:xfrm>
            <a:prstGeom prst="rect">
              <a:avLst/>
            </a:prstGeom>
          </p:spPr>
          <p:txBody>
            <a:bodyPr lIns="42333" tIns="42333" rIns="42333" bIns="42333" rtlCol="0" anchor="ctr"/>
            <a:lstStyle/>
            <a:p>
              <a:pPr algn="ctr">
                <a:lnSpc>
                  <a:spcPts val="2216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57250" y="6239823"/>
            <a:ext cx="12105016" cy="1302963"/>
            <a:chOff x="0" y="-28575"/>
            <a:chExt cx="3860745" cy="41556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860745" cy="386989"/>
            </a:xfrm>
            <a:custGeom>
              <a:avLst/>
              <a:gdLst/>
              <a:ahLst/>
              <a:cxnLst/>
              <a:rect l="l" t="t" r="r" b="b"/>
              <a:pathLst>
                <a:path w="3860745" h="386989">
                  <a:moveTo>
                    <a:pt x="12152" y="0"/>
                  </a:moveTo>
                  <a:lnTo>
                    <a:pt x="3848593" y="0"/>
                  </a:lnTo>
                  <a:cubicBezTo>
                    <a:pt x="3851816" y="0"/>
                    <a:pt x="3854907" y="1280"/>
                    <a:pt x="3857186" y="3559"/>
                  </a:cubicBezTo>
                  <a:cubicBezTo>
                    <a:pt x="3859465" y="5838"/>
                    <a:pt x="3860745" y="8929"/>
                    <a:pt x="3860745" y="12152"/>
                  </a:cubicBezTo>
                  <a:lnTo>
                    <a:pt x="3860745" y="374837"/>
                  </a:lnTo>
                  <a:cubicBezTo>
                    <a:pt x="3860745" y="378060"/>
                    <a:pt x="3859465" y="381151"/>
                    <a:pt x="3857186" y="383430"/>
                  </a:cubicBezTo>
                  <a:cubicBezTo>
                    <a:pt x="3854907" y="385709"/>
                    <a:pt x="3851816" y="386989"/>
                    <a:pt x="3848593" y="386989"/>
                  </a:cubicBezTo>
                  <a:lnTo>
                    <a:pt x="12152" y="386989"/>
                  </a:lnTo>
                  <a:cubicBezTo>
                    <a:pt x="8929" y="386989"/>
                    <a:pt x="5838" y="385709"/>
                    <a:pt x="3559" y="383430"/>
                  </a:cubicBezTo>
                  <a:cubicBezTo>
                    <a:pt x="1280" y="381151"/>
                    <a:pt x="0" y="378060"/>
                    <a:pt x="0" y="374837"/>
                  </a:cubicBezTo>
                  <a:lnTo>
                    <a:pt x="0" y="12152"/>
                  </a:lnTo>
                  <a:cubicBezTo>
                    <a:pt x="0" y="8929"/>
                    <a:pt x="1280" y="5838"/>
                    <a:pt x="3559" y="3559"/>
                  </a:cubicBezTo>
                  <a:cubicBezTo>
                    <a:pt x="5838" y="1280"/>
                    <a:pt x="8929" y="0"/>
                    <a:pt x="1215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DE59">
                    <a:alpha val="100000"/>
                  </a:srgbClr>
                </a:gs>
                <a:gs pos="50000">
                  <a:srgbClr val="F9DD6E">
                    <a:alpha val="100000"/>
                  </a:srgbClr>
                </a:gs>
                <a:gs pos="100000">
                  <a:srgbClr val="FFEA7A">
                    <a:alpha val="100000"/>
                  </a:srgbClr>
                </a:gs>
              </a:gsLst>
              <a:lin ang="27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3860745" cy="4155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16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8610600" y="0"/>
            <a:ext cx="6458630" cy="6432719"/>
          </a:xfrm>
          <a:custGeom>
            <a:avLst/>
            <a:gdLst/>
            <a:ahLst/>
            <a:cxnLst/>
            <a:rect l="l" t="t" r="r" b="b"/>
            <a:pathLst>
              <a:path w="6458630" h="7704131">
                <a:moveTo>
                  <a:pt x="0" y="0"/>
                </a:moveTo>
                <a:lnTo>
                  <a:pt x="6458630" y="0"/>
                </a:lnTo>
                <a:lnTo>
                  <a:pt x="6458630" y="7704131"/>
                </a:lnTo>
                <a:lnTo>
                  <a:pt x="0" y="77041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9764" b="-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383890">
            <a:off x="12388074" y="3671825"/>
            <a:ext cx="1719425" cy="865880"/>
          </a:xfrm>
          <a:custGeom>
            <a:avLst/>
            <a:gdLst/>
            <a:ahLst/>
            <a:cxnLst/>
            <a:rect l="l" t="t" r="r" b="b"/>
            <a:pathLst>
              <a:path w="1719425" h="865880">
                <a:moveTo>
                  <a:pt x="0" y="0"/>
                </a:moveTo>
                <a:lnTo>
                  <a:pt x="1719425" y="0"/>
                </a:lnTo>
                <a:lnTo>
                  <a:pt x="1719425" y="865879"/>
                </a:lnTo>
                <a:lnTo>
                  <a:pt x="0" y="8658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019175" y="1002506"/>
            <a:ext cx="7744934" cy="2391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150"/>
              </a:lnSpc>
            </a:pPr>
            <a:r>
              <a:rPr lang="en-US" sz="9945" b="1">
                <a:solidFill>
                  <a:srgbClr val="2D64B5"/>
                </a:solidFill>
                <a:latin typeface="Fraunces Bold"/>
                <a:ea typeface="Fraunces Bold"/>
                <a:cs typeface="Fraunces Bold"/>
                <a:sym typeface="Fraunces Bold"/>
              </a:rPr>
              <a:t>Make your (post)mark.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65964" y="6186541"/>
            <a:ext cx="11783237" cy="13015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88"/>
              </a:lnSpc>
              <a:spcBef>
                <a:spcPct val="0"/>
              </a:spcBef>
            </a:pPr>
            <a:r>
              <a:rPr lang="en-US" sz="7634" b="1">
                <a:solidFill>
                  <a:srgbClr val="0A045B"/>
                </a:solidFill>
                <a:latin typeface="Fraunces Bold"/>
                <a:ea typeface="Fraunces Bold"/>
                <a:cs typeface="Fraunces Bold"/>
                <a:sym typeface="Fraunces Bold"/>
              </a:rPr>
              <a:t>Tuesday, November 3rd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21954" y="3468405"/>
            <a:ext cx="7642157" cy="25452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98"/>
              </a:lnSpc>
            </a:pPr>
            <a:endParaRPr lang="en-US"/>
          </a:p>
          <a:p>
            <a:pPr>
              <a:lnSpc>
                <a:spcPts val="7553"/>
              </a:lnSpc>
            </a:pPr>
            <a:r>
              <a:rPr lang="en-US" sz="7629" b="1">
                <a:solidFill>
                  <a:srgbClr val="0A045B"/>
                </a:solidFill>
                <a:latin typeface="Fraunces Bold"/>
                <a:ea typeface="Fraunces Bold"/>
                <a:cs typeface="Fraunces Bold"/>
                <a:sym typeface="Fraunces Bold"/>
              </a:rPr>
              <a:t>Postmark</a:t>
            </a:r>
          </a:p>
          <a:p>
            <a:pPr>
              <a:lnSpc>
                <a:spcPts val="7553"/>
              </a:lnSpc>
            </a:pPr>
            <a:r>
              <a:rPr lang="en-US" sz="7629" b="1">
                <a:solidFill>
                  <a:srgbClr val="0A045B"/>
                </a:solidFill>
                <a:latin typeface="Fraunces Bold"/>
                <a:ea typeface="Fraunces Bold"/>
                <a:cs typeface="Fraunces Bold"/>
                <a:sym typeface="Fraunces Bold"/>
              </a:rPr>
              <a:t>your ballot by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0480" y="-1212318"/>
            <a:ext cx="15270480" cy="9787199"/>
            <a:chOff x="0" y="-57150"/>
            <a:chExt cx="812800" cy="4693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412157"/>
            </a:xfrm>
            <a:custGeom>
              <a:avLst/>
              <a:gdLst/>
              <a:ahLst/>
              <a:cxnLst/>
              <a:rect l="l" t="t" r="r" b="b"/>
              <a:pathLst>
                <a:path w="812800" h="412157">
                  <a:moveTo>
                    <a:pt x="0" y="0"/>
                  </a:moveTo>
                  <a:lnTo>
                    <a:pt x="812800" y="0"/>
                  </a:lnTo>
                  <a:lnTo>
                    <a:pt x="812800" y="412157"/>
                  </a:lnTo>
                  <a:lnTo>
                    <a:pt x="0" y="412157"/>
                  </a:lnTo>
                  <a:close/>
                </a:path>
              </a:pathLst>
            </a:custGeom>
            <a:gradFill rotWithShape="1">
              <a:gsLst>
                <a:gs pos="0">
                  <a:srgbClr val="DDE9FF">
                    <a:alpha val="100000"/>
                  </a:srgbClr>
                </a:gs>
                <a:gs pos="100000">
                  <a:srgbClr val="005AB2">
                    <a:alpha val="4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812800" cy="469307"/>
            </a:xfrm>
            <a:prstGeom prst="rect">
              <a:avLst/>
            </a:prstGeom>
          </p:spPr>
          <p:txBody>
            <a:bodyPr lIns="84667" tIns="84667" rIns="84667" bIns="84667" rtlCol="0" anchor="ctr"/>
            <a:lstStyle/>
            <a:p>
              <a:pPr algn="ctr">
                <a:lnSpc>
                  <a:spcPts val="4433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907163" y="1396367"/>
            <a:ext cx="4310043" cy="7178514"/>
          </a:xfrm>
          <a:custGeom>
            <a:avLst/>
            <a:gdLst/>
            <a:ahLst/>
            <a:cxnLst/>
            <a:rect l="l" t="t" r="r" b="b"/>
            <a:pathLst>
              <a:path w="4310043" h="7178514">
                <a:moveTo>
                  <a:pt x="0" y="0"/>
                </a:moveTo>
                <a:lnTo>
                  <a:pt x="4310043" y="0"/>
                </a:lnTo>
                <a:lnTo>
                  <a:pt x="4310043" y="7178514"/>
                </a:lnTo>
                <a:lnTo>
                  <a:pt x="0" y="71785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3593839" y="6711842"/>
            <a:ext cx="10493637" cy="7551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198"/>
              </a:lnSpc>
            </a:pPr>
            <a:r>
              <a:rPr lang="en-US" sz="4557" b="1" spc="191">
                <a:solidFill>
                  <a:srgbClr val="2D64B5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Return your mail ballot today!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362831" y="1616673"/>
            <a:ext cx="8192881" cy="20183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5"/>
              </a:lnSpc>
              <a:spcBef>
                <a:spcPct val="0"/>
              </a:spcBef>
            </a:pPr>
            <a:r>
              <a:rPr lang="en-US" sz="11996" b="1">
                <a:solidFill>
                  <a:srgbClr val="FFFFFF"/>
                </a:solidFill>
                <a:latin typeface="Fraunces Heavy"/>
                <a:ea typeface="Fraunces Heavy"/>
                <a:cs typeface="Fraunces Heavy"/>
                <a:sym typeface="Fraunces Heavy"/>
              </a:rPr>
              <a:t>Sign. Seal.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620000" y="3152137"/>
            <a:ext cx="6935713" cy="32031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912"/>
              </a:lnSpc>
              <a:spcBef>
                <a:spcPct val="0"/>
              </a:spcBef>
            </a:pPr>
            <a:r>
              <a:rPr lang="en-US" sz="18509">
                <a:solidFill>
                  <a:srgbClr val="FFFFFF"/>
                </a:solidFill>
                <a:latin typeface="Thirsty Script Extrabold Demo"/>
                <a:ea typeface="Thirsty Script Extrabold Demo"/>
                <a:cs typeface="Thirsty Script Extrabold Demo"/>
                <a:sym typeface="Thirsty Script Extrabold Demo"/>
              </a:rPr>
              <a:t>Send.</a:t>
            </a:r>
          </a:p>
        </p:txBody>
      </p:sp>
      <p:sp>
        <p:nvSpPr>
          <p:cNvPr id="9" name="Freeform 9"/>
          <p:cNvSpPr/>
          <p:nvPr/>
        </p:nvSpPr>
        <p:spPr>
          <a:xfrm>
            <a:off x="2592856" y="2735383"/>
            <a:ext cx="5476741" cy="3468602"/>
          </a:xfrm>
          <a:custGeom>
            <a:avLst/>
            <a:gdLst/>
            <a:ahLst/>
            <a:cxnLst/>
            <a:rect l="l" t="t" r="r" b="b"/>
            <a:pathLst>
              <a:path w="5476741" h="3468602">
                <a:moveTo>
                  <a:pt x="0" y="0"/>
                </a:moveTo>
                <a:lnTo>
                  <a:pt x="5476741" y="0"/>
                </a:lnTo>
                <a:lnTo>
                  <a:pt x="5476741" y="3468602"/>
                </a:lnTo>
                <a:lnTo>
                  <a:pt x="0" y="34686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65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022777" y="1375993"/>
            <a:ext cx="6093909" cy="5672876"/>
          </a:xfrm>
          <a:custGeom>
            <a:avLst/>
            <a:gdLst/>
            <a:ahLst/>
            <a:cxnLst/>
            <a:rect l="l" t="t" r="r" b="b"/>
            <a:pathLst>
              <a:path w="6093909" h="5672876">
                <a:moveTo>
                  <a:pt x="0" y="0"/>
                </a:moveTo>
                <a:lnTo>
                  <a:pt x="6093910" y="0"/>
                </a:lnTo>
                <a:lnTo>
                  <a:pt x="6093910" y="5672876"/>
                </a:lnTo>
                <a:lnTo>
                  <a:pt x="0" y="56728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123314" y="1497452"/>
            <a:ext cx="7398604" cy="58300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383"/>
              </a:lnSpc>
            </a:pPr>
            <a:r>
              <a:rPr lang="en-US" sz="11616" b="1" spc="-522">
                <a:solidFill>
                  <a:srgbClr val="FFFFFF"/>
                </a:solidFill>
                <a:latin typeface="Fraunces Bold"/>
                <a:ea typeface="Fraunces Bold"/>
                <a:cs typeface="Fraunces Bold"/>
                <a:sym typeface="Fraunces Bold"/>
              </a:rPr>
              <a:t>Time to return your ballot!</a:t>
            </a:r>
          </a:p>
        </p:txBody>
      </p:sp>
      <p:sp>
        <p:nvSpPr>
          <p:cNvPr id="4" name="Freeform 4"/>
          <p:cNvSpPr/>
          <p:nvPr/>
        </p:nvSpPr>
        <p:spPr>
          <a:xfrm>
            <a:off x="10212205" y="3069361"/>
            <a:ext cx="684638" cy="711817"/>
          </a:xfrm>
          <a:custGeom>
            <a:avLst/>
            <a:gdLst/>
            <a:ahLst/>
            <a:cxnLst/>
            <a:rect l="l" t="t" r="r" b="b"/>
            <a:pathLst>
              <a:path w="684638" h="711817">
                <a:moveTo>
                  <a:pt x="0" y="0"/>
                </a:moveTo>
                <a:lnTo>
                  <a:pt x="684638" y="0"/>
                </a:lnTo>
                <a:lnTo>
                  <a:pt x="684638" y="711817"/>
                </a:lnTo>
                <a:lnTo>
                  <a:pt x="0" y="71181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03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915400" y="2690026"/>
            <a:ext cx="5263853" cy="5887238"/>
          </a:xfrm>
          <a:custGeom>
            <a:avLst/>
            <a:gdLst/>
            <a:ahLst/>
            <a:cxnLst/>
            <a:rect l="l" t="t" r="r" b="b"/>
            <a:pathLst>
              <a:path w="4753139" h="8902021">
                <a:moveTo>
                  <a:pt x="0" y="0"/>
                </a:moveTo>
                <a:lnTo>
                  <a:pt x="4753139" y="0"/>
                </a:lnTo>
                <a:lnTo>
                  <a:pt x="4753139" y="8902021"/>
                </a:lnTo>
                <a:lnTo>
                  <a:pt x="0" y="89020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9702" t="-1" b="-5293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625190" y="2424553"/>
            <a:ext cx="8254767" cy="44139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166"/>
              </a:lnSpc>
            </a:pPr>
            <a:r>
              <a:rPr lang="en-US" sz="13785" b="1" spc="-468">
                <a:solidFill>
                  <a:srgbClr val="FFFFFF"/>
                </a:solidFill>
                <a:latin typeface="Fraunces Bold"/>
                <a:ea typeface="Fraunces Bold"/>
                <a:cs typeface="Fraunces Bold"/>
                <a:sym typeface="Fraunces Bold"/>
              </a:rPr>
              <a:t>The early bird gets the ballot.</a:t>
            </a:r>
          </a:p>
        </p:txBody>
      </p:sp>
      <p:sp>
        <p:nvSpPr>
          <p:cNvPr id="4" name="Freeform 4"/>
          <p:cNvSpPr/>
          <p:nvPr/>
        </p:nvSpPr>
        <p:spPr>
          <a:xfrm>
            <a:off x="1041699" y="662026"/>
            <a:ext cx="2060901" cy="1798604"/>
          </a:xfrm>
          <a:custGeom>
            <a:avLst/>
            <a:gdLst/>
            <a:ahLst/>
            <a:cxnLst/>
            <a:rect l="l" t="t" r="r" b="b"/>
            <a:pathLst>
              <a:path w="2060901" h="1798604">
                <a:moveTo>
                  <a:pt x="0" y="0"/>
                </a:moveTo>
                <a:lnTo>
                  <a:pt x="2060901" y="0"/>
                </a:lnTo>
                <a:lnTo>
                  <a:pt x="2060901" y="1798605"/>
                </a:lnTo>
                <a:lnTo>
                  <a:pt x="0" y="17986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flipH="1">
            <a:off x="10815457" y="1228796"/>
            <a:ext cx="2078615" cy="2235070"/>
          </a:xfrm>
          <a:custGeom>
            <a:avLst/>
            <a:gdLst/>
            <a:ahLst/>
            <a:cxnLst/>
            <a:rect l="l" t="t" r="r" b="b"/>
            <a:pathLst>
              <a:path w="2078615" h="2235070">
                <a:moveTo>
                  <a:pt x="2078615" y="0"/>
                </a:moveTo>
                <a:lnTo>
                  <a:pt x="0" y="0"/>
                </a:lnTo>
                <a:lnTo>
                  <a:pt x="0" y="2235070"/>
                </a:lnTo>
                <a:lnTo>
                  <a:pt x="2078615" y="2235070"/>
                </a:lnTo>
                <a:lnTo>
                  <a:pt x="2078615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0481" y="-213907"/>
            <a:ext cx="15270480" cy="8845938"/>
            <a:chOff x="0" y="-28575"/>
            <a:chExt cx="5418667" cy="27379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18667" cy="2709333"/>
            </a:xfrm>
            <a:custGeom>
              <a:avLst/>
              <a:gdLst/>
              <a:ahLst/>
              <a:cxnLst/>
              <a:rect l="l" t="t" r="r" b="b"/>
              <a:pathLst>
                <a:path w="5418667" h="2709333">
                  <a:moveTo>
                    <a:pt x="0" y="0"/>
                  </a:moveTo>
                  <a:lnTo>
                    <a:pt x="5418667" y="0"/>
                  </a:lnTo>
                  <a:lnTo>
                    <a:pt x="5418667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CA0625">
                    <a:alpha val="100000"/>
                  </a:srgbClr>
                </a:gs>
                <a:gs pos="50000">
                  <a:srgbClr val="A3132A">
                    <a:alpha val="100000"/>
                  </a:srgbClr>
                </a:gs>
                <a:gs pos="100000">
                  <a:srgbClr val="BE0D29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5418667" cy="2737908"/>
            </a:xfrm>
            <a:prstGeom prst="rect">
              <a:avLst/>
            </a:prstGeom>
          </p:spPr>
          <p:txBody>
            <a:bodyPr lIns="42333" tIns="42333" rIns="42333" bIns="42333" rtlCol="0" anchor="ctr"/>
            <a:lstStyle/>
            <a:p>
              <a:pPr algn="ctr">
                <a:lnSpc>
                  <a:spcPts val="2216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05067" y="438078"/>
            <a:ext cx="13805453" cy="7682057"/>
            <a:chOff x="0" y="0"/>
            <a:chExt cx="18407271" cy="1024274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8407271" cy="9110224"/>
            </a:xfrm>
            <a:custGeom>
              <a:avLst/>
              <a:gdLst/>
              <a:ahLst/>
              <a:cxnLst/>
              <a:rect l="l" t="t" r="r" b="b"/>
              <a:pathLst>
                <a:path w="18407271" h="9110224">
                  <a:moveTo>
                    <a:pt x="0" y="0"/>
                  </a:moveTo>
                  <a:lnTo>
                    <a:pt x="18407271" y="0"/>
                  </a:lnTo>
                  <a:lnTo>
                    <a:pt x="18407271" y="9110224"/>
                  </a:lnTo>
                  <a:lnTo>
                    <a:pt x="0" y="91102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88" r="-288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1132519"/>
              <a:ext cx="18407271" cy="9110224"/>
            </a:xfrm>
            <a:custGeom>
              <a:avLst/>
              <a:gdLst/>
              <a:ahLst/>
              <a:cxnLst/>
              <a:rect l="l" t="t" r="r" b="b"/>
              <a:pathLst>
                <a:path w="18407271" h="9110224">
                  <a:moveTo>
                    <a:pt x="0" y="0"/>
                  </a:moveTo>
                  <a:lnTo>
                    <a:pt x="18407271" y="0"/>
                  </a:lnTo>
                  <a:lnTo>
                    <a:pt x="18407271" y="9110224"/>
                  </a:lnTo>
                  <a:lnTo>
                    <a:pt x="0" y="91102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88" r="-28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97661" y="1467251"/>
            <a:ext cx="8168267" cy="5446511"/>
            <a:chOff x="0" y="-162666"/>
            <a:chExt cx="10891022" cy="7262014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-162666"/>
              <a:ext cx="10891022" cy="7262014"/>
              <a:chOff x="0" y="-28575"/>
              <a:chExt cx="1913188" cy="1275693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913188" cy="1247118"/>
              </a:xfrm>
              <a:custGeom>
                <a:avLst/>
                <a:gdLst/>
                <a:ahLst/>
                <a:cxnLst/>
                <a:rect l="l" t="t" r="r" b="b"/>
                <a:pathLst>
                  <a:path w="1913188" h="1247118">
                    <a:moveTo>
                      <a:pt x="0" y="0"/>
                    </a:moveTo>
                    <a:lnTo>
                      <a:pt x="1913188" y="0"/>
                    </a:lnTo>
                    <a:lnTo>
                      <a:pt x="1913188" y="1247118"/>
                    </a:lnTo>
                    <a:lnTo>
                      <a:pt x="0" y="1247118"/>
                    </a:lnTo>
                    <a:close/>
                  </a:path>
                </a:pathLst>
              </a:custGeom>
              <a:solidFill>
                <a:srgbClr val="12255A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-28575"/>
                <a:ext cx="1913188" cy="1275693"/>
              </a:xfrm>
              <a:prstGeom prst="rect">
                <a:avLst/>
              </a:prstGeom>
            </p:spPr>
            <p:txBody>
              <a:bodyPr lIns="37630" tIns="37630" rIns="37630" bIns="37630" rtlCol="0" anchor="ctr"/>
              <a:lstStyle/>
              <a:p>
                <a:pPr algn="ctr">
                  <a:lnSpc>
                    <a:spcPts val="1970"/>
                  </a:lnSpc>
                </a:pPr>
                <a:endParaRPr/>
              </a:p>
            </p:txBody>
          </p:sp>
        </p:grpSp>
        <p:sp>
          <p:nvSpPr>
            <p:cNvPr id="12" name="TextBox 12"/>
            <p:cNvSpPr txBox="1"/>
            <p:nvPr/>
          </p:nvSpPr>
          <p:spPr>
            <a:xfrm>
              <a:off x="353061" y="622897"/>
              <a:ext cx="9897001" cy="53003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5479"/>
                </a:lnSpc>
              </a:pPr>
              <a:r>
                <a:rPr lang="en-US" sz="13578" b="1" spc="-665">
                  <a:solidFill>
                    <a:srgbClr val="F9F7F2"/>
                  </a:solidFill>
                  <a:latin typeface="Fraunces Heavy"/>
                  <a:ea typeface="Fraunces Heavy"/>
                  <a:cs typeface="Fraunces Heavy"/>
                  <a:sym typeface="Fraunces Heavy"/>
                </a:rPr>
                <a:t>Voting</a:t>
              </a:r>
            </a:p>
            <a:p>
              <a:pPr>
                <a:lnSpc>
                  <a:spcPts val="15479"/>
                </a:lnSpc>
              </a:pPr>
              <a:r>
                <a:rPr lang="en-US" sz="13578" b="1" spc="-665">
                  <a:solidFill>
                    <a:srgbClr val="F9F7F2"/>
                  </a:solidFill>
                  <a:latin typeface="Fraunces Heavy"/>
                  <a:ea typeface="Fraunces Heavy"/>
                  <a:cs typeface="Fraunces Heavy"/>
                  <a:sym typeface="Fraunces Heavy"/>
                </a:rPr>
                <a:t> by mail?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7364544" y="2263979"/>
            <a:ext cx="1518638" cy="1521270"/>
          </a:xfrm>
          <a:custGeom>
            <a:avLst/>
            <a:gdLst/>
            <a:ahLst/>
            <a:cxnLst/>
            <a:rect l="l" t="t" r="r" b="b"/>
            <a:pathLst>
              <a:path w="1518638" h="1521270">
                <a:moveTo>
                  <a:pt x="0" y="0"/>
                </a:moveTo>
                <a:lnTo>
                  <a:pt x="1518638" y="0"/>
                </a:lnTo>
                <a:lnTo>
                  <a:pt x="1518638" y="1521270"/>
                </a:lnTo>
                <a:lnTo>
                  <a:pt x="0" y="15212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1" y="-68245"/>
            <a:ext cx="2264989" cy="2147076"/>
          </a:xfrm>
          <a:custGeom>
            <a:avLst/>
            <a:gdLst/>
            <a:ahLst/>
            <a:cxnLst/>
            <a:rect l="l" t="t" r="r" b="b"/>
            <a:pathLst>
              <a:path w="2264989" h="2147076">
                <a:moveTo>
                  <a:pt x="0" y="0"/>
                </a:moveTo>
                <a:lnTo>
                  <a:pt x="2264989" y="0"/>
                </a:lnTo>
                <a:lnTo>
                  <a:pt x="2264989" y="2147076"/>
                </a:lnTo>
                <a:lnTo>
                  <a:pt x="0" y="21470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 rot="-5357750">
            <a:off x="13146456" y="6169749"/>
            <a:ext cx="3407325" cy="510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07"/>
              </a:lnSpc>
            </a:pPr>
            <a:r>
              <a:rPr lang="en-US" sz="3427" b="1" spc="-167">
                <a:solidFill>
                  <a:srgbClr val="12255A"/>
                </a:solidFill>
                <a:latin typeface="Fraunces Bold"/>
                <a:ea typeface="Fraunces Bold"/>
                <a:cs typeface="Fraunces Bold"/>
                <a:sym typeface="Fraunces Bold"/>
              </a:rPr>
              <a:t>US POSTAGE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9829331" y="3536644"/>
            <a:ext cx="4170448" cy="1339790"/>
            <a:chOff x="0" y="-161925"/>
            <a:chExt cx="5560599" cy="1786386"/>
          </a:xfrm>
        </p:grpSpPr>
        <p:sp>
          <p:nvSpPr>
            <p:cNvPr id="17" name="TextBox 17"/>
            <p:cNvSpPr txBox="1"/>
            <p:nvPr/>
          </p:nvSpPr>
          <p:spPr>
            <a:xfrm>
              <a:off x="1475666" y="210667"/>
              <a:ext cx="4084933" cy="112073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609"/>
                </a:lnSpc>
              </a:pPr>
              <a:r>
                <a:rPr lang="en-US" sz="3923" b="1" spc="-192" dirty="0">
                  <a:solidFill>
                    <a:srgbClr val="12255A"/>
                  </a:solidFill>
                  <a:latin typeface="Fraunces Bold"/>
                  <a:ea typeface="Fraunces Bold"/>
                  <a:cs typeface="Fraunces Bold"/>
                  <a:sym typeface="Fraunces Bold"/>
                </a:rPr>
                <a:t>Fill Out</a:t>
              </a:r>
            </a:p>
            <a:p>
              <a:pPr>
                <a:lnSpc>
                  <a:spcPts val="2894"/>
                </a:lnSpc>
              </a:pPr>
              <a:r>
                <a:rPr lang="en-US" sz="3146" b="1" spc="-154" dirty="0">
                  <a:solidFill>
                    <a:srgbClr val="12255A"/>
                  </a:solidFill>
                  <a:latin typeface="Fraunces Bold"/>
                  <a:ea typeface="Fraunces Bold"/>
                  <a:cs typeface="Fraunces Bold"/>
                  <a:sym typeface="Fraunces Bold"/>
                </a:rPr>
                <a:t>your mail ballot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161925"/>
              <a:ext cx="1493176" cy="178638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11958"/>
                </a:lnSpc>
              </a:pPr>
              <a:r>
                <a:rPr lang="en-US" sz="8541" b="1" dirty="0">
                  <a:solidFill>
                    <a:srgbClr val="253567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03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9829330" y="4924829"/>
            <a:ext cx="4438463" cy="1339790"/>
            <a:chOff x="-1" y="-161925"/>
            <a:chExt cx="5917952" cy="1786386"/>
          </a:xfrm>
        </p:grpSpPr>
        <p:sp>
          <p:nvSpPr>
            <p:cNvPr id="20" name="TextBox 20"/>
            <p:cNvSpPr txBox="1"/>
            <p:nvPr/>
          </p:nvSpPr>
          <p:spPr>
            <a:xfrm>
              <a:off x="1475666" y="186543"/>
              <a:ext cx="4442285" cy="112073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609"/>
                </a:lnSpc>
              </a:pPr>
              <a:r>
                <a:rPr lang="en-US" sz="3923" b="1" spc="-192" dirty="0">
                  <a:solidFill>
                    <a:srgbClr val="12255A"/>
                  </a:solidFill>
                  <a:latin typeface="Fraunces Bold"/>
                  <a:ea typeface="Fraunces Bold"/>
                  <a:cs typeface="Fraunces Bold"/>
                  <a:sym typeface="Fraunces Bold"/>
                </a:rPr>
                <a:t>Return</a:t>
              </a:r>
            </a:p>
            <a:p>
              <a:pPr>
                <a:lnSpc>
                  <a:spcPts val="2894"/>
                </a:lnSpc>
              </a:pPr>
              <a:r>
                <a:rPr lang="en-US" sz="3146" b="1" spc="-154" dirty="0">
                  <a:solidFill>
                    <a:srgbClr val="12255A"/>
                  </a:solidFill>
                  <a:latin typeface="Fraunces Bold"/>
                  <a:ea typeface="Fraunces Bold"/>
                  <a:cs typeface="Fraunces Bold"/>
                  <a:sym typeface="Fraunces Bold"/>
                </a:rPr>
                <a:t>your mail ballot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-1" y="-161925"/>
              <a:ext cx="1475666" cy="178638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11958"/>
                </a:lnSpc>
              </a:pPr>
              <a:r>
                <a:rPr lang="en-US" sz="8541" b="1" dirty="0">
                  <a:solidFill>
                    <a:srgbClr val="253567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04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9829331" y="2175160"/>
            <a:ext cx="4170448" cy="1339791"/>
            <a:chOff x="0" y="-161925"/>
            <a:chExt cx="5560597" cy="1786387"/>
          </a:xfrm>
        </p:grpSpPr>
        <p:sp>
          <p:nvSpPr>
            <p:cNvPr id="23" name="TextBox 23"/>
            <p:cNvSpPr txBox="1"/>
            <p:nvPr/>
          </p:nvSpPr>
          <p:spPr>
            <a:xfrm>
              <a:off x="1475665" y="186253"/>
              <a:ext cx="4084932" cy="112073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609"/>
                </a:lnSpc>
              </a:pPr>
              <a:r>
                <a:rPr lang="en-US" sz="3923" b="1" spc="-192" dirty="0">
                  <a:solidFill>
                    <a:srgbClr val="12255A"/>
                  </a:solidFill>
                  <a:latin typeface="Fraunces Bold"/>
                  <a:ea typeface="Fraunces Bold"/>
                  <a:cs typeface="Fraunces Bold"/>
                  <a:sym typeface="Fraunces Bold"/>
                </a:rPr>
                <a:t>Receive</a:t>
              </a:r>
            </a:p>
            <a:p>
              <a:pPr>
                <a:lnSpc>
                  <a:spcPts val="2894"/>
                </a:lnSpc>
              </a:pPr>
              <a:r>
                <a:rPr lang="en-US" sz="3146" b="1" spc="-154" dirty="0">
                  <a:solidFill>
                    <a:srgbClr val="12255A"/>
                  </a:solidFill>
                  <a:latin typeface="Fraunces Bold"/>
                  <a:ea typeface="Fraunces Bold"/>
                  <a:cs typeface="Fraunces Bold"/>
                  <a:sym typeface="Fraunces Bold"/>
                </a:rPr>
                <a:t>your mail ballot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161925"/>
              <a:ext cx="1325552" cy="178638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11958"/>
                </a:lnSpc>
              </a:pPr>
              <a:r>
                <a:rPr lang="en-US" sz="8541" b="1" dirty="0">
                  <a:solidFill>
                    <a:srgbClr val="253567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02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9829332" y="841841"/>
            <a:ext cx="4313007" cy="1339790"/>
            <a:chOff x="0" y="-161925"/>
            <a:chExt cx="5750673" cy="1786387"/>
          </a:xfrm>
        </p:grpSpPr>
        <p:sp>
          <p:nvSpPr>
            <p:cNvPr id="26" name="TextBox 26"/>
            <p:cNvSpPr txBox="1"/>
            <p:nvPr/>
          </p:nvSpPr>
          <p:spPr>
            <a:xfrm>
              <a:off x="0" y="-161925"/>
              <a:ext cx="1475663" cy="178638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11958"/>
                </a:lnSpc>
              </a:pPr>
              <a:r>
                <a:rPr lang="en-US" sz="8541" b="1" dirty="0">
                  <a:solidFill>
                    <a:srgbClr val="253567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01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1493174" y="185951"/>
              <a:ext cx="4257499" cy="112073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609"/>
                </a:lnSpc>
              </a:pPr>
              <a:r>
                <a:rPr lang="en-US" sz="3923" b="1" spc="-192" dirty="0">
                  <a:solidFill>
                    <a:srgbClr val="12255A"/>
                  </a:solidFill>
                  <a:latin typeface="Fraunces Bold"/>
                  <a:ea typeface="Fraunces Bold"/>
                  <a:cs typeface="Fraunces Bold"/>
                  <a:sym typeface="Fraunces Bold"/>
                </a:rPr>
                <a:t>Request</a:t>
              </a:r>
            </a:p>
            <a:p>
              <a:pPr>
                <a:lnSpc>
                  <a:spcPts val="2894"/>
                </a:lnSpc>
              </a:pPr>
              <a:r>
                <a:rPr lang="en-US" sz="3146" b="1" spc="-154" dirty="0">
                  <a:solidFill>
                    <a:srgbClr val="12255A"/>
                  </a:solidFill>
                  <a:latin typeface="Fraunces Bold"/>
                  <a:ea typeface="Fraunces Bold"/>
                  <a:cs typeface="Fraunces Bold"/>
                  <a:sym typeface="Fraunces Bold"/>
                </a:rPr>
                <a:t>your mail ballot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9829330" y="6303488"/>
            <a:ext cx="4170449" cy="1339790"/>
            <a:chOff x="-1" y="-161925"/>
            <a:chExt cx="5560600" cy="1786386"/>
          </a:xfrm>
        </p:grpSpPr>
        <p:sp>
          <p:nvSpPr>
            <p:cNvPr id="29" name="TextBox 29"/>
            <p:cNvSpPr txBox="1"/>
            <p:nvPr/>
          </p:nvSpPr>
          <p:spPr>
            <a:xfrm>
              <a:off x="1475666" y="185795"/>
              <a:ext cx="4084933" cy="112073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609"/>
                </a:lnSpc>
              </a:pPr>
              <a:r>
                <a:rPr lang="en-US" sz="3923" b="1" spc="-192" dirty="0">
                  <a:solidFill>
                    <a:srgbClr val="12255A"/>
                  </a:solidFill>
                  <a:latin typeface="Fraunces Bold"/>
                  <a:ea typeface="Fraunces Bold"/>
                  <a:cs typeface="Fraunces Bold"/>
                  <a:sym typeface="Fraunces Bold"/>
                </a:rPr>
                <a:t>Confirm</a:t>
              </a:r>
            </a:p>
            <a:p>
              <a:pPr>
                <a:lnSpc>
                  <a:spcPts val="2894"/>
                </a:lnSpc>
              </a:pPr>
              <a:r>
                <a:rPr lang="en-US" sz="3146" b="1" spc="-154" dirty="0">
                  <a:solidFill>
                    <a:srgbClr val="12255A"/>
                  </a:solidFill>
                  <a:latin typeface="Fraunces Bold"/>
                  <a:ea typeface="Fraunces Bold"/>
                  <a:cs typeface="Fraunces Bold"/>
                  <a:sym typeface="Fraunces Bold"/>
                </a:rPr>
                <a:t>your mail ballot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-1" y="-161925"/>
              <a:ext cx="1257748" cy="178638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11958"/>
                </a:lnSpc>
              </a:pPr>
              <a:r>
                <a:rPr lang="en-US" sz="8541" b="1" dirty="0">
                  <a:solidFill>
                    <a:srgbClr val="253567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05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03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 rot="8261378">
            <a:off x="725331" y="-506090"/>
            <a:ext cx="6682285" cy="4493837"/>
          </a:xfrm>
          <a:custGeom>
            <a:avLst/>
            <a:gdLst/>
            <a:ahLst/>
            <a:cxnLst/>
            <a:rect l="l" t="t" r="r" b="b"/>
            <a:pathLst>
              <a:path w="6682285" h="4493837">
                <a:moveTo>
                  <a:pt x="0" y="0"/>
                </a:moveTo>
                <a:lnTo>
                  <a:pt x="6682285" y="0"/>
                </a:lnTo>
                <a:lnTo>
                  <a:pt x="6682285" y="4493837"/>
                </a:lnTo>
                <a:lnTo>
                  <a:pt x="0" y="44938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Freeform 2"/>
          <p:cNvSpPr/>
          <p:nvPr/>
        </p:nvSpPr>
        <p:spPr>
          <a:xfrm>
            <a:off x="9128766" y="426320"/>
            <a:ext cx="5013824" cy="7457505"/>
          </a:xfrm>
          <a:custGeom>
            <a:avLst/>
            <a:gdLst/>
            <a:ahLst/>
            <a:cxnLst/>
            <a:rect l="l" t="t" r="r" b="b"/>
            <a:pathLst>
              <a:path w="5013824" h="7457505">
                <a:moveTo>
                  <a:pt x="0" y="0"/>
                </a:moveTo>
                <a:lnTo>
                  <a:pt x="5013824" y="0"/>
                </a:lnTo>
                <a:lnTo>
                  <a:pt x="5013824" y="7457506"/>
                </a:lnTo>
                <a:lnTo>
                  <a:pt x="0" y="74575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" r="-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2789738">
            <a:off x="8001227" y="595102"/>
            <a:ext cx="2255081" cy="1936551"/>
          </a:xfrm>
          <a:custGeom>
            <a:avLst/>
            <a:gdLst/>
            <a:ahLst/>
            <a:cxnLst/>
            <a:rect l="l" t="t" r="r" b="b"/>
            <a:pathLst>
              <a:path w="2255081" h="1936551">
                <a:moveTo>
                  <a:pt x="0" y="0"/>
                </a:moveTo>
                <a:lnTo>
                  <a:pt x="2255081" y="0"/>
                </a:lnTo>
                <a:lnTo>
                  <a:pt x="2255081" y="1936551"/>
                </a:lnTo>
                <a:lnTo>
                  <a:pt x="0" y="19365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4644079" y="0"/>
            <a:ext cx="595921" cy="8577263"/>
          </a:xfrm>
          <a:custGeom>
            <a:avLst/>
            <a:gdLst/>
            <a:ahLst/>
            <a:cxnLst/>
            <a:rect l="l" t="t" r="r" b="b"/>
            <a:pathLst>
              <a:path w="746505" h="9479434">
                <a:moveTo>
                  <a:pt x="0" y="0"/>
                </a:moveTo>
                <a:lnTo>
                  <a:pt x="746505" y="0"/>
                </a:lnTo>
                <a:lnTo>
                  <a:pt x="746505" y="9479434"/>
                </a:lnTo>
                <a:lnTo>
                  <a:pt x="0" y="947943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17676" t="-5259" r="-42945" b="-52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028700" y="3580973"/>
            <a:ext cx="7617006" cy="40883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654"/>
              </a:lnSpc>
            </a:pPr>
            <a:r>
              <a:rPr lang="en-US" sz="10244" b="1" spc="-122">
                <a:solidFill>
                  <a:srgbClr val="FFFFFF"/>
                </a:solidFill>
                <a:latin typeface="Fraunces Bold"/>
                <a:ea typeface="Fraunces Bold"/>
                <a:cs typeface="Fraunces Bold"/>
                <a:sym typeface="Fraunces Bold"/>
              </a:rPr>
              <a:t>Return your mail ballot today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03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8663129" y="974326"/>
            <a:ext cx="6325285" cy="6492621"/>
          </a:xfrm>
          <a:custGeom>
            <a:avLst/>
            <a:gdLst/>
            <a:ahLst/>
            <a:cxnLst/>
            <a:rect l="l" t="t" r="r" b="b"/>
            <a:pathLst>
              <a:path w="6325285" h="6492621">
                <a:moveTo>
                  <a:pt x="0" y="0"/>
                </a:moveTo>
                <a:lnTo>
                  <a:pt x="6325285" y="0"/>
                </a:lnTo>
                <a:lnTo>
                  <a:pt x="6325285" y="6492620"/>
                </a:lnTo>
                <a:lnTo>
                  <a:pt x="0" y="64926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5000" t="-69149" r="-10926" b="-2172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644335" y="5413103"/>
            <a:ext cx="1312111" cy="1312111"/>
          </a:xfrm>
          <a:custGeom>
            <a:avLst/>
            <a:gdLst/>
            <a:ahLst/>
            <a:cxnLst/>
            <a:rect l="l" t="t" r="r" b="b"/>
            <a:pathLst>
              <a:path w="1312111" h="1312111">
                <a:moveTo>
                  <a:pt x="0" y="0"/>
                </a:moveTo>
                <a:lnTo>
                  <a:pt x="1312111" y="0"/>
                </a:lnTo>
                <a:lnTo>
                  <a:pt x="1312111" y="1312111"/>
                </a:lnTo>
                <a:lnTo>
                  <a:pt x="0" y="131211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1047750" y="1848122"/>
            <a:ext cx="6418158" cy="28816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584"/>
              </a:lnSpc>
            </a:pPr>
            <a:r>
              <a:rPr lang="en-US" sz="6165" b="1">
                <a:solidFill>
                  <a:srgbClr val="FFFFFF"/>
                </a:solidFill>
                <a:latin typeface="Fraunces Bold"/>
                <a:ea typeface="Fraunces Bold"/>
                <a:cs typeface="Fraunces Bold"/>
                <a:sym typeface="Fraunces Bold"/>
              </a:rPr>
              <a:t>Mail it in.</a:t>
            </a:r>
          </a:p>
          <a:p>
            <a:pPr>
              <a:lnSpc>
                <a:spcPts val="7584"/>
              </a:lnSpc>
            </a:pPr>
            <a:r>
              <a:rPr lang="en-US" sz="6165" b="1">
                <a:solidFill>
                  <a:srgbClr val="FFFFFF"/>
                </a:solidFill>
                <a:latin typeface="Fraunces Bold"/>
                <a:ea typeface="Fraunces Bold"/>
                <a:cs typeface="Fraunces Bold"/>
                <a:sym typeface="Fraunces Bold"/>
              </a:rPr>
              <a:t>Drop it off.</a:t>
            </a:r>
          </a:p>
          <a:p>
            <a:pPr>
              <a:lnSpc>
                <a:spcPts val="7584"/>
              </a:lnSpc>
            </a:pPr>
            <a:r>
              <a:rPr lang="en-US" sz="6165" b="1">
                <a:solidFill>
                  <a:srgbClr val="FFFFFF"/>
                </a:solidFill>
                <a:latin typeface="Fraunces Bold"/>
                <a:ea typeface="Fraunces Bold"/>
                <a:cs typeface="Fraunces Bold"/>
                <a:sym typeface="Fraunces Bold"/>
              </a:rPr>
              <a:t>Walk it up.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244971" y="5580842"/>
            <a:ext cx="6418158" cy="9575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584"/>
              </a:lnSpc>
            </a:pPr>
            <a:r>
              <a:rPr lang="en-US" sz="6165" b="1">
                <a:solidFill>
                  <a:srgbClr val="FFFFFF"/>
                </a:solidFill>
                <a:latin typeface="Fraunces Bold"/>
                <a:ea typeface="Fraunces Bold"/>
                <a:cs typeface="Fraunces Bold"/>
                <a:sym typeface="Fraunces Bold"/>
              </a:rPr>
              <a:t>Just vote it. </a:t>
            </a:r>
          </a:p>
        </p:txBody>
      </p:sp>
      <p:sp>
        <p:nvSpPr>
          <p:cNvPr id="2" name="Freeform 2"/>
          <p:cNvSpPr/>
          <p:nvPr/>
        </p:nvSpPr>
        <p:spPr>
          <a:xfrm>
            <a:off x="5591327" y="1196597"/>
            <a:ext cx="4925091" cy="6399100"/>
          </a:xfrm>
          <a:custGeom>
            <a:avLst/>
            <a:gdLst/>
            <a:ahLst/>
            <a:cxnLst/>
            <a:rect l="l" t="t" r="r" b="b"/>
            <a:pathLst>
              <a:path w="4925091" h="6399100">
                <a:moveTo>
                  <a:pt x="0" y="0"/>
                </a:moveTo>
                <a:lnTo>
                  <a:pt x="4925091" y="0"/>
                </a:lnTo>
                <a:lnTo>
                  <a:pt x="4925091" y="6399100"/>
                </a:lnTo>
                <a:lnTo>
                  <a:pt x="0" y="63991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2297" r="-651" b="-1612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Notes xmlns="5cab903b-c496-47e8-b984-c6d481742e67" xsi:nil="true"/>
    <lcf76f155ced4ddcb4097134ff3c332f xmlns="5cab903b-c496-47e8-b984-c6d481742e67">
      <Terms xmlns="http://schemas.microsoft.com/office/infopath/2007/PartnerControls"/>
    </lcf76f155ced4ddcb4097134ff3c332f>
    <_ip_UnifiedCompliancePolicyProperties xmlns="http://schemas.microsoft.com/sharepoint/v3" xsi:nil="true"/>
    <TaxCatchAll xmlns="3c73b8fd-b6e0-4a08-a5b4-de5dc77e6534" xsi:nil="true"/>
    <_Flow_SignoffStatus xmlns="5cab903b-c496-47e8-b984-c6d481742e6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9ABE58CCC11241A38D52B73BEDE718" ma:contentTypeVersion="27" ma:contentTypeDescription="Create a new document." ma:contentTypeScope="" ma:versionID="ee4efaa1c487f0b30b58b0049878caaa">
  <xsd:schema xmlns:xsd="http://www.w3.org/2001/XMLSchema" xmlns:xs="http://www.w3.org/2001/XMLSchema" xmlns:p="http://schemas.microsoft.com/office/2006/metadata/properties" xmlns:ns1="http://schemas.microsoft.com/sharepoint/v3" xmlns:ns2="5cab903b-c496-47e8-b984-c6d481742e67" xmlns:ns3="3c73b8fd-b6e0-4a08-a5b4-de5dc77e6534" targetNamespace="http://schemas.microsoft.com/office/2006/metadata/properties" ma:root="true" ma:fieldsID="450f978899e8d29348f47476183d0f94" ns1:_="" ns2:_="" ns3:_="">
    <xsd:import namespace="http://schemas.microsoft.com/sharepoint/v3"/>
    <xsd:import namespace="5cab903b-c496-47e8-b984-c6d481742e67"/>
    <xsd:import namespace="3c73b8fd-b6e0-4a08-a5b4-de5dc77e653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_Flow_SignoffStatu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Not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ab903b-c496-47e8-b984-c6d481742e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a131c7ec-96db-4efb-b6b7-556cf404cc3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_Flow_SignoffStatus" ma:index="25" nillable="true" ma:displayName="Sign-off status" ma:description="Ready for Review" ma:format="Dropdown" ma:internalName="Sign_x002d_off_x0020_status">
      <xsd:simpleType>
        <xsd:restriction base="dms:Text">
          <xsd:maxLength value="255"/>
        </xsd:restriction>
      </xsd:simple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  <xsd:element name="Notes" ma:index="29" nillable="true" ma:displayName="Notes" ma:format="Dropdown" ma:internalName="Notes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73b8fd-b6e0-4a08-a5b4-de5dc77e653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ddf2072-9d17-4ea0-babb-f27f3cf8f6ed}" ma:internalName="TaxCatchAll" ma:showField="CatchAllData" ma:web="3c73b8fd-b6e0-4a08-a5b4-de5dc77e65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EAFB602-D493-48EC-B8ED-8CBE5BEA49A5}">
  <ds:schemaRefs>
    <ds:schemaRef ds:uri="http://www.w3.org/XML/1998/namespace"/>
    <ds:schemaRef ds:uri="http://purl.org/dc/dcmitype/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5cab903b-c496-47e8-b984-c6d481742e67"/>
    <ds:schemaRef ds:uri="http://schemas.microsoft.com/office/2006/documentManagement/types"/>
    <ds:schemaRef ds:uri="http://schemas.microsoft.com/office/2006/metadata/properties"/>
    <ds:schemaRef ds:uri="3c73b8fd-b6e0-4a08-a5b4-de5dc77e6534"/>
    <ds:schemaRef ds:uri="http://schemas.microsoft.com/sharepoint/v3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6ECEEB3F-5599-4C04-A648-5278392B393C}">
  <ds:schemaRefs>
    <ds:schemaRef ds:uri="3c73b8fd-b6e0-4a08-a5b4-de5dc77e6534"/>
    <ds:schemaRef ds:uri="5cab903b-c496-47e8-b984-c6d481742e6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24E80CD6-76EE-44F2-8319-4B2B5D8AD6B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141</Words>
  <Application>Microsoft Office PowerPoint</Application>
  <PresentationFormat>Custom</PresentationFormat>
  <Paragraphs>47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Mail Ballot Return Social Media Toolkit 06_02_26</dc:title>
  <cp:lastModifiedBy>Rashaad Rosalle</cp:lastModifiedBy>
  <cp:revision>3</cp:revision>
  <dcterms:created xsi:type="dcterms:W3CDTF">2006-08-16T00:00:00Z</dcterms:created>
  <dcterms:modified xsi:type="dcterms:W3CDTF">2026-07-06T16:06:25Z</dcterms:modified>
  <dc:identifier>DAHHm5LVmdM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0x0101000C9ABE58CCC11241A38D52B73BEDE718</vt:lpwstr>
  </property>
  <property fmtid="{D5CDD505-2E9C-101B-9397-08002B2CF9AE}" pid="3" name="MediaServiceImageTags">
    <vt:lpwstr/>
  </property>
</Properties>
</file>