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66" r:id="rId5"/>
    <p:sldId id="268" r:id="rId6"/>
    <p:sldId id="267" r:id="rId7"/>
    <p:sldId id="258" r:id="rId8"/>
    <p:sldId id="263" r:id="rId9"/>
    <p:sldId id="259" r:id="rId10"/>
    <p:sldId id="256" r:id="rId11"/>
    <p:sldId id="260" r:id="rId12"/>
    <p:sldId id="261" r:id="rId13"/>
    <p:sldId id="262" r:id="rId14"/>
    <p:sldId id="264" r:id="rId15"/>
    <p:sldId id="265" r:id="rId16"/>
  </p:sldIdLst>
  <p:sldSz cx="10287000" cy="12857163"/>
  <p:notesSz cx="6858000" cy="9144000"/>
  <p:embeddedFontLst>
    <p:embeddedFont>
      <p:font typeface="Bebas Neue Bold" panose="020B0604020202020204" charset="0"/>
      <p:regular r:id="rId17"/>
    </p:embeddedFont>
    <p:embeddedFont>
      <p:font typeface="Fraunces Bold" panose="020B0604020202020204" charset="0"/>
      <p:regular r:id="rId18"/>
    </p:embeddedFont>
    <p:embeddedFont>
      <p:font typeface="Fraunces Heavy" panose="020B0604020202020204" charset="0"/>
      <p:regular r:id="rId19"/>
    </p:embeddedFont>
    <p:embeddedFont>
      <p:font typeface="Red Hat Display" panose="020B0604020202020204" charset="0"/>
      <p:regular r:id="rId20"/>
    </p:embeddedFont>
    <p:embeddedFont>
      <p:font typeface="Red Hat Display Bold" panose="020B0604020202020204" charset="0"/>
      <p:regular r:id="rId21"/>
    </p:embeddedFont>
    <p:embeddedFont>
      <p:font typeface="Thirsty Script Extrabold Demo" panose="020B0604020202020204" charset="0"/>
      <p:regular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2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8B7F4"/>
    <a:srgbClr val="93B6DD"/>
    <a:srgbClr val="0F03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05B8A39-60E3-4EA5-A9F0-00A86FED5715}" v="24" dt="2026-07-06T14:45:22.0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7" d="100"/>
          <a:sy n="57" d="100"/>
        </p:scale>
        <p:origin x="2952" y="784"/>
      </p:cViewPr>
      <p:guideLst>
        <p:guide orient="horz" pos="2162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2.fntdata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font" Target="fonts/font5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1.fntdata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4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font" Target="fonts/font3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6.fntdata"/><Relationship Id="rId27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1215"/>
            <a:ext cx="7772400" cy="147057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7640"/>
            <a:ext cx="6400800" cy="17532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740"/>
            <a:ext cx="2057400" cy="585369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740"/>
            <a:ext cx="6019800" cy="585369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8534"/>
            <a:ext cx="7772400" cy="136258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7791"/>
            <a:ext cx="7772400" cy="1500743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794"/>
            <a:ext cx="4038600" cy="45276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794"/>
            <a:ext cx="4038600" cy="45276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682"/>
            <a:ext cx="4040188" cy="63999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5681"/>
            <a:ext cx="4040188" cy="39527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682"/>
            <a:ext cx="4041775" cy="63999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5681"/>
            <a:ext cx="4041775" cy="39527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151"/>
            <a:ext cx="3008313" cy="116248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152"/>
            <a:ext cx="5111750" cy="585528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633"/>
            <a:ext cx="3008313" cy="469280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2379"/>
            <a:ext cx="5486400" cy="56694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3002"/>
            <a:ext cx="5486400" cy="41163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9327"/>
            <a:ext cx="5486400" cy="80516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740"/>
            <a:ext cx="8229600" cy="11434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794"/>
            <a:ext cx="8229600" cy="45276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8706"/>
            <a:ext cx="2133600" cy="3652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8706"/>
            <a:ext cx="2895600" cy="3652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8706"/>
            <a:ext cx="2133600" cy="3652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1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78B7F4"/>
            </a:gs>
            <a:gs pos="52000">
              <a:srgbClr val="78B7F4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1040032" y="9101573"/>
            <a:ext cx="8206936" cy="14966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41"/>
              </a:lnSpc>
            </a:pPr>
            <a:r>
              <a:rPr lang="en-US" sz="5563" b="1" spc="166" dirty="0">
                <a:solidFill>
                  <a:srgbClr val="0A045B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Your ballot must be received by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32412" y="1241481"/>
            <a:ext cx="4937117" cy="18119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838"/>
              </a:lnSpc>
            </a:pPr>
            <a:r>
              <a:rPr lang="en-US" sz="8997" b="1" dirty="0">
                <a:solidFill>
                  <a:srgbClr val="FFFFFF"/>
                </a:solidFill>
                <a:latin typeface="Fraunces Heavy"/>
                <a:ea typeface="Fraunces Heavy"/>
                <a:cs typeface="Fraunces Heavy"/>
                <a:sym typeface="Fraunces Heavy"/>
              </a:rPr>
              <a:t>Return </a:t>
            </a:r>
          </a:p>
          <a:p>
            <a:pPr>
              <a:lnSpc>
                <a:spcPts val="6838"/>
              </a:lnSpc>
            </a:pPr>
            <a:r>
              <a:rPr lang="en-US" sz="8997" b="1" dirty="0">
                <a:solidFill>
                  <a:srgbClr val="FFFFFF"/>
                </a:solidFill>
                <a:latin typeface="Fraunces Heavy"/>
                <a:ea typeface="Fraunces Heavy"/>
                <a:cs typeface="Fraunces Heavy"/>
                <a:sym typeface="Fraunces Heavy"/>
              </a:rPr>
              <a:t>your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20289" y="2841847"/>
            <a:ext cx="4519089" cy="23258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838"/>
              </a:lnSpc>
              <a:spcBef>
                <a:spcPct val="0"/>
              </a:spcBef>
            </a:pPr>
            <a:r>
              <a:rPr lang="en-US" sz="13456" dirty="0">
                <a:solidFill>
                  <a:srgbClr val="FFFFFF"/>
                </a:solidFill>
                <a:latin typeface="Thirsty Script Extrabold Demo"/>
                <a:ea typeface="Thirsty Script Extrabold Demo"/>
                <a:cs typeface="Thirsty Script Extrabold Demo"/>
                <a:sym typeface="Thirsty Script Extrabold Demo"/>
              </a:rPr>
              <a:t>ballot</a:t>
            </a:r>
          </a:p>
        </p:txBody>
      </p:sp>
      <p:sp>
        <p:nvSpPr>
          <p:cNvPr id="9" name="Freeform 9"/>
          <p:cNvSpPr/>
          <p:nvPr/>
        </p:nvSpPr>
        <p:spPr>
          <a:xfrm rot="7222974">
            <a:off x="3418145" y="2944889"/>
            <a:ext cx="5960172" cy="5049264"/>
          </a:xfrm>
          <a:custGeom>
            <a:avLst/>
            <a:gdLst/>
            <a:ahLst/>
            <a:cxnLst/>
            <a:rect l="l" t="t" r="r" b="b"/>
            <a:pathLst>
              <a:path w="5960172" h="5049264">
                <a:moveTo>
                  <a:pt x="0" y="0"/>
                </a:moveTo>
                <a:lnTo>
                  <a:pt x="5960172" y="0"/>
                </a:lnTo>
                <a:lnTo>
                  <a:pt x="5960172" y="5049264"/>
                </a:lnTo>
                <a:lnTo>
                  <a:pt x="0" y="50492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75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0" name="Group 10"/>
          <p:cNvGrpSpPr/>
          <p:nvPr/>
        </p:nvGrpSpPr>
        <p:grpSpPr>
          <a:xfrm>
            <a:off x="880402" y="10756448"/>
            <a:ext cx="8526196" cy="1142187"/>
            <a:chOff x="0" y="-104719"/>
            <a:chExt cx="11368261" cy="1522917"/>
          </a:xfrm>
        </p:grpSpPr>
        <p:grpSp>
          <p:nvGrpSpPr>
            <p:cNvPr id="11" name="Group 11"/>
            <p:cNvGrpSpPr/>
            <p:nvPr/>
          </p:nvGrpSpPr>
          <p:grpSpPr>
            <a:xfrm>
              <a:off x="0" y="-104719"/>
              <a:ext cx="11368261" cy="1522917"/>
              <a:chOff x="0" y="-28575"/>
              <a:chExt cx="3102102" cy="415564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3102102" cy="386989"/>
              </a:xfrm>
              <a:custGeom>
                <a:avLst/>
                <a:gdLst/>
                <a:ahLst/>
                <a:cxnLst/>
                <a:rect l="l" t="t" r="r" b="b"/>
                <a:pathLst>
                  <a:path w="3102102" h="386989">
                    <a:moveTo>
                      <a:pt x="17252" y="0"/>
                    </a:moveTo>
                    <a:lnTo>
                      <a:pt x="3084850" y="0"/>
                    </a:lnTo>
                    <a:cubicBezTo>
                      <a:pt x="3094378" y="0"/>
                      <a:pt x="3102102" y="7724"/>
                      <a:pt x="3102102" y="17252"/>
                    </a:cubicBezTo>
                    <a:lnTo>
                      <a:pt x="3102102" y="369737"/>
                    </a:lnTo>
                    <a:cubicBezTo>
                      <a:pt x="3102102" y="374312"/>
                      <a:pt x="3100285" y="378701"/>
                      <a:pt x="3097049" y="381936"/>
                    </a:cubicBezTo>
                    <a:cubicBezTo>
                      <a:pt x="3093814" y="385172"/>
                      <a:pt x="3089426" y="386989"/>
                      <a:pt x="3084850" y="386989"/>
                    </a:cubicBezTo>
                    <a:lnTo>
                      <a:pt x="17252" y="386989"/>
                    </a:lnTo>
                    <a:cubicBezTo>
                      <a:pt x="12677" y="386989"/>
                      <a:pt x="8289" y="385172"/>
                      <a:pt x="5053" y="381936"/>
                    </a:cubicBezTo>
                    <a:cubicBezTo>
                      <a:pt x="1818" y="378701"/>
                      <a:pt x="0" y="374312"/>
                      <a:pt x="0" y="369737"/>
                    </a:cubicBezTo>
                    <a:lnTo>
                      <a:pt x="0" y="17252"/>
                    </a:lnTo>
                    <a:cubicBezTo>
                      <a:pt x="0" y="12677"/>
                      <a:pt x="1818" y="8289"/>
                      <a:pt x="5053" y="5053"/>
                    </a:cubicBezTo>
                    <a:cubicBezTo>
                      <a:pt x="8289" y="1818"/>
                      <a:pt x="12677" y="0"/>
                      <a:pt x="17252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DE59">
                      <a:alpha val="100000"/>
                    </a:srgbClr>
                  </a:gs>
                  <a:gs pos="100000">
                    <a:srgbClr val="FFEA99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0" y="-28575"/>
                <a:ext cx="3102102" cy="41556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16"/>
                  </a:lnSpc>
                </a:pPr>
                <a:endParaRPr/>
              </a:p>
            </p:txBody>
          </p:sp>
        </p:grpSp>
        <p:sp>
          <p:nvSpPr>
            <p:cNvPr id="14" name="TextBox 14"/>
            <p:cNvSpPr txBox="1"/>
            <p:nvPr/>
          </p:nvSpPr>
          <p:spPr>
            <a:xfrm>
              <a:off x="140787" y="18635"/>
              <a:ext cx="11086688" cy="12962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000"/>
                </a:lnSpc>
                <a:spcBef>
                  <a:spcPct val="0"/>
                </a:spcBef>
              </a:pPr>
              <a:r>
                <a:rPr lang="en-US" sz="5714" b="1" dirty="0">
                  <a:solidFill>
                    <a:srgbClr val="0A045B"/>
                  </a:solidFill>
                  <a:latin typeface="Red Hat Display Bold"/>
                  <a:ea typeface="Red Hat Display Bold"/>
                  <a:cs typeface="Red Hat Display Bold"/>
                  <a:sym typeface="Red Hat Display Bold"/>
                </a:rPr>
                <a:t>Tuesday, November 3rd</a:t>
              </a: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1260EFCB-7784-B654-AB4E-338F0F667E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6649" y="2797142"/>
            <a:ext cx="4175941" cy="584501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03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90500" y="713581"/>
            <a:ext cx="9774783" cy="7746515"/>
          </a:xfrm>
          <a:custGeom>
            <a:avLst/>
            <a:gdLst/>
            <a:ahLst/>
            <a:cxnLst/>
            <a:rect l="l" t="t" r="r" b="b"/>
            <a:pathLst>
              <a:path w="9774783" h="7746515">
                <a:moveTo>
                  <a:pt x="0" y="0"/>
                </a:moveTo>
                <a:lnTo>
                  <a:pt x="9774783" y="0"/>
                </a:lnTo>
                <a:lnTo>
                  <a:pt x="9774783" y="7746515"/>
                </a:lnTo>
                <a:lnTo>
                  <a:pt x="0" y="77465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045625" y="8414913"/>
            <a:ext cx="8886442" cy="3616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381"/>
              </a:lnSpc>
            </a:pPr>
            <a:r>
              <a:rPr lang="en-US" sz="8800" b="1" spc="-108" dirty="0">
                <a:solidFill>
                  <a:srgbClr val="FFFFFF"/>
                </a:solidFill>
                <a:latin typeface="Fraunces Bold"/>
                <a:ea typeface="Fraunces Bold"/>
                <a:cs typeface="Fraunces Bold"/>
                <a:sym typeface="Fraunces Bold"/>
              </a:rPr>
              <a:t>Return your absentee ballot today!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03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03349" y="59997"/>
            <a:ext cx="9746085" cy="12612040"/>
            <a:chOff x="0" y="-47625"/>
            <a:chExt cx="2053496" cy="265735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053496" cy="2609726"/>
            </a:xfrm>
            <a:custGeom>
              <a:avLst/>
              <a:gdLst/>
              <a:ahLst/>
              <a:cxnLst/>
              <a:rect l="l" t="t" r="r" b="b"/>
              <a:pathLst>
                <a:path w="2053496" h="2609726">
                  <a:moveTo>
                    <a:pt x="30782" y="0"/>
                  </a:moveTo>
                  <a:lnTo>
                    <a:pt x="2022715" y="0"/>
                  </a:lnTo>
                  <a:cubicBezTo>
                    <a:pt x="2030878" y="0"/>
                    <a:pt x="2038708" y="3243"/>
                    <a:pt x="2044480" y="9016"/>
                  </a:cubicBezTo>
                  <a:cubicBezTo>
                    <a:pt x="2050253" y="14788"/>
                    <a:pt x="2053496" y="22618"/>
                    <a:pt x="2053496" y="30782"/>
                  </a:cubicBezTo>
                  <a:lnTo>
                    <a:pt x="2053496" y="2578944"/>
                  </a:lnTo>
                  <a:cubicBezTo>
                    <a:pt x="2053496" y="2587108"/>
                    <a:pt x="2050253" y="2594937"/>
                    <a:pt x="2044480" y="2600710"/>
                  </a:cubicBezTo>
                  <a:cubicBezTo>
                    <a:pt x="2038708" y="2606483"/>
                    <a:pt x="2030878" y="2609726"/>
                    <a:pt x="2022715" y="2609726"/>
                  </a:cubicBezTo>
                  <a:lnTo>
                    <a:pt x="30782" y="2609726"/>
                  </a:lnTo>
                  <a:cubicBezTo>
                    <a:pt x="22618" y="2609726"/>
                    <a:pt x="14788" y="2606483"/>
                    <a:pt x="9016" y="2600710"/>
                  </a:cubicBezTo>
                  <a:cubicBezTo>
                    <a:pt x="3243" y="2594937"/>
                    <a:pt x="0" y="2587108"/>
                    <a:pt x="0" y="2578944"/>
                  </a:cubicBezTo>
                  <a:lnTo>
                    <a:pt x="0" y="30782"/>
                  </a:lnTo>
                  <a:cubicBezTo>
                    <a:pt x="0" y="22618"/>
                    <a:pt x="3243" y="14788"/>
                    <a:pt x="9016" y="9016"/>
                  </a:cubicBezTo>
                  <a:cubicBezTo>
                    <a:pt x="14788" y="3243"/>
                    <a:pt x="22618" y="0"/>
                    <a:pt x="30782" y="0"/>
                  </a:cubicBezTo>
                  <a:close/>
                </a:path>
              </a:pathLst>
            </a:custGeom>
            <a:solidFill>
              <a:srgbClr val="A3C8E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2053496" cy="2657350"/>
            </a:xfrm>
            <a:prstGeom prst="rect">
              <a:avLst/>
            </a:prstGeom>
          </p:spPr>
          <p:txBody>
            <a:bodyPr lIns="63500" tIns="63500" rIns="63500" bIns="63500" rtlCol="0" anchor="ctr"/>
            <a:lstStyle/>
            <a:p>
              <a:pPr algn="ctr">
                <a:lnSpc>
                  <a:spcPts val="3324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10474436"/>
            <a:ext cx="6480177" cy="2382727"/>
          </a:xfrm>
          <a:custGeom>
            <a:avLst/>
            <a:gdLst/>
            <a:ahLst/>
            <a:cxnLst/>
            <a:rect l="l" t="t" r="r" b="b"/>
            <a:pathLst>
              <a:path w="7701171" h="2434321">
                <a:moveTo>
                  <a:pt x="0" y="0"/>
                </a:moveTo>
                <a:lnTo>
                  <a:pt x="7701171" y="0"/>
                </a:lnTo>
                <a:lnTo>
                  <a:pt x="7701171" y="2434321"/>
                </a:lnTo>
                <a:lnTo>
                  <a:pt x="0" y="24343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7226" t="1" b="-216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8633755" y="10436336"/>
            <a:ext cx="1681820" cy="2434321"/>
          </a:xfrm>
          <a:custGeom>
            <a:avLst/>
            <a:gdLst/>
            <a:ahLst/>
            <a:cxnLst/>
            <a:rect l="l" t="t" r="r" b="b"/>
            <a:pathLst>
              <a:path w="1681820" h="2434321">
                <a:moveTo>
                  <a:pt x="0" y="0"/>
                </a:moveTo>
                <a:lnTo>
                  <a:pt x="1681820" y="0"/>
                </a:lnTo>
                <a:lnTo>
                  <a:pt x="1681820" y="2434321"/>
                </a:lnTo>
                <a:lnTo>
                  <a:pt x="0" y="243432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>
            <a:off x="8741181" y="2708525"/>
            <a:ext cx="1034238" cy="985758"/>
            <a:chOff x="0" y="0"/>
            <a:chExt cx="812800" cy="7747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774700"/>
            </a:xfrm>
            <a:custGeom>
              <a:avLst/>
              <a:gdLst/>
              <a:ahLst/>
              <a:cxnLst/>
              <a:rect l="l" t="t" r="r" b="b"/>
              <a:pathLst>
                <a:path w="812800" h="7747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lIns="50426" tIns="50426" rIns="50426" bIns="50426" rtlCol="0" anchor="ctr"/>
            <a:lstStyle/>
            <a:p>
              <a:pPr algn="ctr">
                <a:lnSpc>
                  <a:spcPts val="2640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303349" y="2725181"/>
            <a:ext cx="9634368" cy="2838208"/>
          </a:xfrm>
          <a:custGeom>
            <a:avLst/>
            <a:gdLst/>
            <a:ahLst/>
            <a:cxnLst/>
            <a:rect l="l" t="t" r="r" b="b"/>
            <a:pathLst>
              <a:path w="10136456" h="2838208">
                <a:moveTo>
                  <a:pt x="0" y="0"/>
                </a:moveTo>
                <a:lnTo>
                  <a:pt x="10136456" y="0"/>
                </a:lnTo>
                <a:lnTo>
                  <a:pt x="10136456" y="2838208"/>
                </a:lnTo>
                <a:lnTo>
                  <a:pt x="0" y="283820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5212" r="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2554444" y="2403726"/>
            <a:ext cx="6249017" cy="26980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2211"/>
              </a:lnSpc>
            </a:pPr>
            <a:r>
              <a:rPr lang="en-US" sz="15865" b="1" spc="-539">
                <a:solidFill>
                  <a:srgbClr val="0A045B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Ballot</a:t>
            </a:r>
          </a:p>
        </p:txBody>
      </p:sp>
      <p:sp>
        <p:nvSpPr>
          <p:cNvPr id="12" name="Freeform 12"/>
          <p:cNvSpPr/>
          <p:nvPr/>
        </p:nvSpPr>
        <p:spPr>
          <a:xfrm>
            <a:off x="7781122" y="238405"/>
            <a:ext cx="2496910" cy="2363306"/>
          </a:xfrm>
          <a:custGeom>
            <a:avLst/>
            <a:gdLst/>
            <a:ahLst/>
            <a:cxnLst/>
            <a:rect l="l" t="t" r="r" b="b"/>
            <a:pathLst>
              <a:path w="2496910" h="2363306">
                <a:moveTo>
                  <a:pt x="0" y="0"/>
                </a:moveTo>
                <a:lnTo>
                  <a:pt x="2496910" y="0"/>
                </a:lnTo>
                <a:lnTo>
                  <a:pt x="2496910" y="2363306"/>
                </a:lnTo>
                <a:lnTo>
                  <a:pt x="0" y="236330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/>
          <p:nvPr/>
        </p:nvSpPr>
        <p:spPr>
          <a:xfrm>
            <a:off x="2653354" y="1020022"/>
            <a:ext cx="5127767" cy="21287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321"/>
              </a:lnSpc>
            </a:pPr>
            <a:r>
              <a:rPr lang="en-US" sz="9564" b="1">
                <a:solidFill>
                  <a:srgbClr val="0A045B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Time to</a:t>
            </a:r>
          </a:p>
          <a:p>
            <a:pPr algn="ctr">
              <a:lnSpc>
                <a:spcPts val="8321"/>
              </a:lnSpc>
            </a:pPr>
            <a:r>
              <a:rPr lang="en-US" sz="9564" b="1">
                <a:solidFill>
                  <a:srgbClr val="0A045B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return Your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2346411" y="4562434"/>
            <a:ext cx="4052001" cy="8306335"/>
            <a:chOff x="113013" y="650819"/>
            <a:chExt cx="5402667" cy="11075113"/>
          </a:xfrm>
        </p:grpSpPr>
        <p:sp>
          <p:nvSpPr>
            <p:cNvPr id="15" name="Freeform 15"/>
            <p:cNvSpPr/>
            <p:nvPr/>
          </p:nvSpPr>
          <p:spPr>
            <a:xfrm rot="16120378">
              <a:off x="-2600353" y="4628932"/>
              <a:ext cx="9810366" cy="4383634"/>
            </a:xfrm>
            <a:custGeom>
              <a:avLst/>
              <a:gdLst/>
              <a:ahLst/>
              <a:cxnLst/>
              <a:rect l="l" t="t" r="r" b="b"/>
              <a:pathLst>
                <a:path w="13488103" h="4383634">
                  <a:moveTo>
                    <a:pt x="0" y="0"/>
                  </a:moveTo>
                  <a:lnTo>
                    <a:pt x="13488103" y="0"/>
                  </a:lnTo>
                  <a:lnTo>
                    <a:pt x="13488103" y="4383634"/>
                  </a:lnTo>
                  <a:lnTo>
                    <a:pt x="0" y="43836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7488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2789738">
              <a:off x="1693453" y="941278"/>
              <a:ext cx="4112685" cy="3531768"/>
            </a:xfrm>
            <a:custGeom>
              <a:avLst/>
              <a:gdLst/>
              <a:ahLst/>
              <a:cxnLst/>
              <a:rect l="l" t="t" r="r" b="b"/>
              <a:pathLst>
                <a:path w="4112685" h="3531768">
                  <a:moveTo>
                    <a:pt x="0" y="0"/>
                  </a:moveTo>
                  <a:lnTo>
                    <a:pt x="4112685" y="0"/>
                  </a:lnTo>
                  <a:lnTo>
                    <a:pt x="4112685" y="3531768"/>
                  </a:lnTo>
                  <a:lnTo>
                    <a:pt x="0" y="35317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03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70459" y="59997"/>
            <a:ext cx="9746085" cy="12612040"/>
            <a:chOff x="0" y="-47625"/>
            <a:chExt cx="2053496" cy="265735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053496" cy="2609726"/>
            </a:xfrm>
            <a:custGeom>
              <a:avLst/>
              <a:gdLst/>
              <a:ahLst/>
              <a:cxnLst/>
              <a:rect l="l" t="t" r="r" b="b"/>
              <a:pathLst>
                <a:path w="2053496" h="2609726">
                  <a:moveTo>
                    <a:pt x="30782" y="0"/>
                  </a:moveTo>
                  <a:lnTo>
                    <a:pt x="2022715" y="0"/>
                  </a:lnTo>
                  <a:cubicBezTo>
                    <a:pt x="2030878" y="0"/>
                    <a:pt x="2038708" y="3243"/>
                    <a:pt x="2044480" y="9016"/>
                  </a:cubicBezTo>
                  <a:cubicBezTo>
                    <a:pt x="2050253" y="14788"/>
                    <a:pt x="2053496" y="22618"/>
                    <a:pt x="2053496" y="30782"/>
                  </a:cubicBezTo>
                  <a:lnTo>
                    <a:pt x="2053496" y="2578944"/>
                  </a:lnTo>
                  <a:cubicBezTo>
                    <a:pt x="2053496" y="2587108"/>
                    <a:pt x="2050253" y="2594937"/>
                    <a:pt x="2044480" y="2600710"/>
                  </a:cubicBezTo>
                  <a:cubicBezTo>
                    <a:pt x="2038708" y="2606483"/>
                    <a:pt x="2030878" y="2609726"/>
                    <a:pt x="2022715" y="2609726"/>
                  </a:cubicBezTo>
                  <a:lnTo>
                    <a:pt x="30782" y="2609726"/>
                  </a:lnTo>
                  <a:cubicBezTo>
                    <a:pt x="22618" y="2609726"/>
                    <a:pt x="14788" y="2606483"/>
                    <a:pt x="9016" y="2600710"/>
                  </a:cubicBezTo>
                  <a:cubicBezTo>
                    <a:pt x="3243" y="2594937"/>
                    <a:pt x="0" y="2587108"/>
                    <a:pt x="0" y="2578944"/>
                  </a:cubicBezTo>
                  <a:lnTo>
                    <a:pt x="0" y="30782"/>
                  </a:lnTo>
                  <a:cubicBezTo>
                    <a:pt x="0" y="22618"/>
                    <a:pt x="3243" y="14788"/>
                    <a:pt x="9016" y="9016"/>
                  </a:cubicBezTo>
                  <a:cubicBezTo>
                    <a:pt x="14788" y="3243"/>
                    <a:pt x="22618" y="0"/>
                    <a:pt x="30782" y="0"/>
                  </a:cubicBezTo>
                  <a:close/>
                </a:path>
              </a:pathLst>
            </a:custGeom>
            <a:solidFill>
              <a:srgbClr val="A3C8E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2053496" cy="2657350"/>
            </a:xfrm>
            <a:prstGeom prst="rect">
              <a:avLst/>
            </a:prstGeom>
          </p:spPr>
          <p:txBody>
            <a:bodyPr lIns="63500" tIns="63500" rIns="63500" bIns="63500" rtlCol="0" anchor="ctr"/>
            <a:lstStyle/>
            <a:p>
              <a:pPr algn="ctr">
                <a:lnSpc>
                  <a:spcPts val="3324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-28572" y="10474436"/>
            <a:ext cx="6508749" cy="2382727"/>
          </a:xfrm>
          <a:custGeom>
            <a:avLst/>
            <a:gdLst/>
            <a:ahLst/>
            <a:cxnLst/>
            <a:rect l="l" t="t" r="r" b="b"/>
            <a:pathLst>
              <a:path w="7701171" h="2434321">
                <a:moveTo>
                  <a:pt x="0" y="0"/>
                </a:moveTo>
                <a:lnTo>
                  <a:pt x="7701171" y="0"/>
                </a:lnTo>
                <a:lnTo>
                  <a:pt x="7701171" y="2434321"/>
                </a:lnTo>
                <a:lnTo>
                  <a:pt x="0" y="24343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6622" t="-2" b="-216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8633755" y="10436336"/>
            <a:ext cx="1681820" cy="2434321"/>
          </a:xfrm>
          <a:custGeom>
            <a:avLst/>
            <a:gdLst/>
            <a:ahLst/>
            <a:cxnLst/>
            <a:rect l="l" t="t" r="r" b="b"/>
            <a:pathLst>
              <a:path w="1681820" h="2434321">
                <a:moveTo>
                  <a:pt x="0" y="0"/>
                </a:moveTo>
                <a:lnTo>
                  <a:pt x="1681820" y="0"/>
                </a:lnTo>
                <a:lnTo>
                  <a:pt x="1681820" y="2434321"/>
                </a:lnTo>
                <a:lnTo>
                  <a:pt x="0" y="243432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270455" y="3003800"/>
            <a:ext cx="9762511" cy="2854864"/>
          </a:xfrm>
          <a:custGeom>
            <a:avLst/>
            <a:gdLst/>
            <a:ahLst/>
            <a:cxnLst/>
            <a:rect l="l" t="t" r="r" b="b"/>
            <a:pathLst>
              <a:path w="10136456" h="2854864">
                <a:moveTo>
                  <a:pt x="0" y="0"/>
                </a:moveTo>
                <a:lnTo>
                  <a:pt x="10136456" y="0"/>
                </a:lnTo>
                <a:lnTo>
                  <a:pt x="10136456" y="2854864"/>
                </a:lnTo>
                <a:lnTo>
                  <a:pt x="0" y="28548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134" r="-30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2515543" y="3402532"/>
            <a:ext cx="5255915" cy="31931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250"/>
              </a:lnSpc>
            </a:pPr>
            <a:r>
              <a:rPr lang="en-US" sz="7500" b="1" spc="-254" dirty="0">
                <a:solidFill>
                  <a:srgbClr val="0A045B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Return your </a:t>
            </a:r>
          </a:p>
          <a:p>
            <a:pPr algn="ctr">
              <a:lnSpc>
                <a:spcPts val="8250"/>
              </a:lnSpc>
            </a:pPr>
            <a:r>
              <a:rPr lang="en-US" sz="7500" b="1" spc="-254" dirty="0">
                <a:solidFill>
                  <a:srgbClr val="0A045B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ballot today!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357401" y="1153002"/>
            <a:ext cx="7572198" cy="2421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84"/>
              </a:lnSpc>
            </a:pPr>
            <a:r>
              <a:rPr lang="en-US" sz="8602" b="1">
                <a:solidFill>
                  <a:srgbClr val="0A045B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Raise red flags</a:t>
            </a:r>
          </a:p>
          <a:p>
            <a:pPr algn="ctr">
              <a:lnSpc>
                <a:spcPts val="5189"/>
              </a:lnSpc>
            </a:pPr>
            <a:r>
              <a:rPr lang="en-US" sz="5964">
                <a:solidFill>
                  <a:srgbClr val="0A045B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(in a good way)</a:t>
            </a:r>
          </a:p>
          <a:p>
            <a:pPr algn="ctr">
              <a:lnSpc>
                <a:spcPts val="6084"/>
              </a:lnSpc>
            </a:pPr>
            <a:endParaRPr lang="en-US" sz="5964">
              <a:solidFill>
                <a:srgbClr val="0A045B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5829300" y="7960408"/>
            <a:ext cx="3102714" cy="4849886"/>
          </a:xfrm>
          <a:custGeom>
            <a:avLst/>
            <a:gdLst/>
            <a:ahLst/>
            <a:cxnLst/>
            <a:rect l="l" t="t" r="r" b="b"/>
            <a:pathLst>
              <a:path w="3102714" h="6413880">
                <a:moveTo>
                  <a:pt x="0" y="0"/>
                </a:moveTo>
                <a:lnTo>
                  <a:pt x="3102714" y="0"/>
                </a:lnTo>
                <a:lnTo>
                  <a:pt x="3102714" y="6413880"/>
                </a:lnTo>
                <a:lnTo>
                  <a:pt x="0" y="641388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b="-3224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495300" y="5437981"/>
            <a:ext cx="4400763" cy="7372313"/>
          </a:xfrm>
          <a:custGeom>
            <a:avLst/>
            <a:gdLst/>
            <a:ahLst/>
            <a:cxnLst/>
            <a:rect l="l" t="t" r="r" b="b"/>
            <a:pathLst>
              <a:path w="4400763" h="7737605">
                <a:moveTo>
                  <a:pt x="0" y="0"/>
                </a:moveTo>
                <a:lnTo>
                  <a:pt x="4400763" y="0"/>
                </a:lnTo>
                <a:lnTo>
                  <a:pt x="4400763" y="7737604"/>
                </a:lnTo>
                <a:lnTo>
                  <a:pt x="0" y="773760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1" b="-4954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78B7F4"/>
            </a:gs>
            <a:gs pos="52000">
              <a:srgbClr val="78B7F4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3CDB32-105B-E9A6-70E2-9A0933C2A5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>
            <a:extLst>
              <a:ext uri="{FF2B5EF4-FFF2-40B4-BE49-F238E27FC236}">
                <a16:creationId xmlns:a16="http://schemas.microsoft.com/office/drawing/2014/main" id="{BCCE7B47-8E87-7DC3-7B2E-66A5874D6B48}"/>
              </a:ext>
            </a:extLst>
          </p:cNvPr>
          <p:cNvSpPr txBox="1"/>
          <p:nvPr/>
        </p:nvSpPr>
        <p:spPr>
          <a:xfrm>
            <a:off x="1247159" y="9187379"/>
            <a:ext cx="4482427" cy="23501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952"/>
              </a:lnSpc>
            </a:pPr>
            <a:r>
              <a:rPr lang="en-US" sz="6000" b="1" spc="140" dirty="0">
                <a:solidFill>
                  <a:srgbClr val="0A045B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Drop off</a:t>
            </a:r>
          </a:p>
          <a:p>
            <a:pPr>
              <a:lnSpc>
                <a:spcPts val="5952"/>
              </a:lnSpc>
            </a:pPr>
            <a:r>
              <a:rPr lang="en-US" sz="6000" b="1" spc="140" dirty="0">
                <a:solidFill>
                  <a:srgbClr val="0A045B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your ballot today!</a:t>
            </a: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A9D01D9-2994-FE12-8346-246978DF5A90}"/>
              </a:ext>
            </a:extLst>
          </p:cNvPr>
          <p:cNvSpPr txBox="1"/>
          <p:nvPr/>
        </p:nvSpPr>
        <p:spPr>
          <a:xfrm>
            <a:off x="1247585" y="964200"/>
            <a:ext cx="4487717" cy="23164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907"/>
              </a:lnSpc>
            </a:pPr>
            <a:r>
              <a:rPr lang="en-US" sz="8997" b="1" dirty="0">
                <a:solidFill>
                  <a:srgbClr val="FFFFFF"/>
                </a:solidFill>
                <a:latin typeface="Fraunces Heavy"/>
                <a:ea typeface="Fraunces Heavy"/>
                <a:cs typeface="Fraunces Heavy"/>
                <a:sym typeface="Fraunces Heavy"/>
              </a:rPr>
              <a:t>Return </a:t>
            </a:r>
          </a:p>
          <a:p>
            <a:pPr algn="just">
              <a:lnSpc>
                <a:spcPts val="8907"/>
              </a:lnSpc>
            </a:pPr>
            <a:r>
              <a:rPr lang="en-US" sz="8997" b="1" dirty="0">
                <a:solidFill>
                  <a:srgbClr val="FFFFFF"/>
                </a:solidFill>
                <a:latin typeface="Fraunces Heavy"/>
                <a:ea typeface="Fraunces Heavy"/>
                <a:cs typeface="Fraunces Heavy"/>
                <a:sym typeface="Fraunces Heavy"/>
              </a:rPr>
              <a:t>your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10AF829B-BC24-6613-250A-EA9DB7691C66}"/>
              </a:ext>
            </a:extLst>
          </p:cNvPr>
          <p:cNvSpPr txBox="1"/>
          <p:nvPr/>
        </p:nvSpPr>
        <p:spPr>
          <a:xfrm>
            <a:off x="1120961" y="2808174"/>
            <a:ext cx="4661964" cy="23999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434"/>
              </a:lnSpc>
              <a:spcBef>
                <a:spcPct val="0"/>
              </a:spcBef>
            </a:pPr>
            <a:r>
              <a:rPr lang="en-US" sz="13881" dirty="0">
                <a:solidFill>
                  <a:srgbClr val="FFFFFF"/>
                </a:solidFill>
                <a:latin typeface="Thirsty Script Extrabold Demo"/>
                <a:ea typeface="Thirsty Script Extrabold Demo"/>
                <a:cs typeface="Thirsty Script Extrabold Demo"/>
                <a:sym typeface="Thirsty Script Extrabold Demo"/>
              </a:rPr>
              <a:t>ballot</a:t>
            </a:r>
          </a:p>
        </p:txBody>
      </p:sp>
      <p:sp>
        <p:nvSpPr>
          <p:cNvPr id="8" name="Freeform 9">
            <a:extLst>
              <a:ext uri="{FF2B5EF4-FFF2-40B4-BE49-F238E27FC236}">
                <a16:creationId xmlns:a16="http://schemas.microsoft.com/office/drawing/2014/main" id="{3824246C-F3ED-9435-0546-213323FE713B}"/>
              </a:ext>
            </a:extLst>
          </p:cNvPr>
          <p:cNvSpPr/>
          <p:nvPr/>
        </p:nvSpPr>
        <p:spPr>
          <a:xfrm rot="7629684">
            <a:off x="3004091" y="4809904"/>
            <a:ext cx="5450988" cy="4617899"/>
          </a:xfrm>
          <a:custGeom>
            <a:avLst/>
            <a:gdLst/>
            <a:ahLst/>
            <a:cxnLst/>
            <a:rect l="l" t="t" r="r" b="b"/>
            <a:pathLst>
              <a:path w="5450988" h="4617899">
                <a:moveTo>
                  <a:pt x="0" y="0"/>
                </a:moveTo>
                <a:lnTo>
                  <a:pt x="5450988" y="0"/>
                </a:lnTo>
                <a:lnTo>
                  <a:pt x="5450988" y="4617899"/>
                </a:lnTo>
                <a:lnTo>
                  <a:pt x="0" y="46178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752"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5243C8B-7F5D-0C56-0C5E-8281309D92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2082" y="4937760"/>
            <a:ext cx="4969106" cy="6955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197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03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31188" y="481462"/>
            <a:ext cx="9263285" cy="11750947"/>
            <a:chOff x="0" y="-38100"/>
            <a:chExt cx="2358468" cy="299183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58468" cy="2953736"/>
            </a:xfrm>
            <a:custGeom>
              <a:avLst/>
              <a:gdLst/>
              <a:ahLst/>
              <a:cxnLst/>
              <a:rect l="l" t="t" r="r" b="b"/>
              <a:pathLst>
                <a:path w="2358468" h="2953736">
                  <a:moveTo>
                    <a:pt x="44092" y="0"/>
                  </a:moveTo>
                  <a:lnTo>
                    <a:pt x="2314375" y="0"/>
                  </a:lnTo>
                  <a:cubicBezTo>
                    <a:pt x="2338727" y="0"/>
                    <a:pt x="2358468" y="19741"/>
                    <a:pt x="2358468" y="44092"/>
                  </a:cubicBezTo>
                  <a:lnTo>
                    <a:pt x="2358468" y="2909644"/>
                  </a:lnTo>
                  <a:cubicBezTo>
                    <a:pt x="2358468" y="2921338"/>
                    <a:pt x="2353822" y="2932553"/>
                    <a:pt x="2345553" y="2940821"/>
                  </a:cubicBezTo>
                  <a:cubicBezTo>
                    <a:pt x="2337284" y="2949090"/>
                    <a:pt x="2326069" y="2953736"/>
                    <a:pt x="2314375" y="2953736"/>
                  </a:cubicBezTo>
                  <a:lnTo>
                    <a:pt x="44092" y="2953736"/>
                  </a:lnTo>
                  <a:cubicBezTo>
                    <a:pt x="32398" y="2953736"/>
                    <a:pt x="21183" y="2949090"/>
                    <a:pt x="12914" y="2940821"/>
                  </a:cubicBezTo>
                  <a:cubicBezTo>
                    <a:pt x="4645" y="2932553"/>
                    <a:pt x="0" y="2921338"/>
                    <a:pt x="0" y="2909644"/>
                  </a:cubicBezTo>
                  <a:lnTo>
                    <a:pt x="0" y="44092"/>
                  </a:lnTo>
                  <a:cubicBezTo>
                    <a:pt x="0" y="32398"/>
                    <a:pt x="4645" y="21183"/>
                    <a:pt x="12914" y="12914"/>
                  </a:cubicBezTo>
                  <a:cubicBezTo>
                    <a:pt x="21183" y="4645"/>
                    <a:pt x="32398" y="0"/>
                    <a:pt x="44092" y="0"/>
                  </a:cubicBezTo>
                  <a:close/>
                </a:path>
              </a:pathLst>
            </a:custGeom>
            <a:solidFill>
              <a:srgbClr val="D1DFF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358468" cy="2991836"/>
            </a:xfrm>
            <a:prstGeom prst="rect">
              <a:avLst/>
            </a:prstGeom>
          </p:spPr>
          <p:txBody>
            <a:bodyPr lIns="52550" tIns="52550" rIns="52550" bIns="52550" rtlCol="0" anchor="ctr"/>
            <a:lstStyle/>
            <a:p>
              <a:pPr algn="ctr">
                <a:lnSpc>
                  <a:spcPts val="2751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-1295692">
            <a:off x="3573628" y="-1288209"/>
            <a:ext cx="5601580" cy="6074759"/>
          </a:xfrm>
          <a:custGeom>
            <a:avLst/>
            <a:gdLst/>
            <a:ahLst/>
            <a:cxnLst/>
            <a:rect l="l" t="t" r="r" b="b"/>
            <a:pathLst>
              <a:path w="5647362" h="6736416">
                <a:moveTo>
                  <a:pt x="0" y="0"/>
                </a:moveTo>
                <a:lnTo>
                  <a:pt x="5647362" y="0"/>
                </a:lnTo>
                <a:lnTo>
                  <a:pt x="5647362" y="6736416"/>
                </a:lnTo>
                <a:lnTo>
                  <a:pt x="0" y="673641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0892" r="-817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1270251" y="8543156"/>
            <a:ext cx="7746498" cy="2650617"/>
            <a:chOff x="0" y="-9525"/>
            <a:chExt cx="2907286" cy="99478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907286" cy="985261"/>
            </a:xfrm>
            <a:custGeom>
              <a:avLst/>
              <a:gdLst/>
              <a:ahLst/>
              <a:cxnLst/>
              <a:rect l="l" t="t" r="r" b="b"/>
              <a:pathLst>
                <a:path w="2907286" h="985261">
                  <a:moveTo>
                    <a:pt x="15991" y="0"/>
                  </a:moveTo>
                  <a:lnTo>
                    <a:pt x="2891296" y="0"/>
                  </a:lnTo>
                  <a:cubicBezTo>
                    <a:pt x="2895536" y="0"/>
                    <a:pt x="2899604" y="1685"/>
                    <a:pt x="2902603" y="4684"/>
                  </a:cubicBezTo>
                  <a:cubicBezTo>
                    <a:pt x="2905601" y="7682"/>
                    <a:pt x="2907286" y="11750"/>
                    <a:pt x="2907286" y="15991"/>
                  </a:cubicBezTo>
                  <a:lnTo>
                    <a:pt x="2907286" y="969270"/>
                  </a:lnTo>
                  <a:cubicBezTo>
                    <a:pt x="2907286" y="973511"/>
                    <a:pt x="2905601" y="977578"/>
                    <a:pt x="2902603" y="980577"/>
                  </a:cubicBezTo>
                  <a:cubicBezTo>
                    <a:pt x="2899604" y="983576"/>
                    <a:pt x="2895536" y="985261"/>
                    <a:pt x="2891296" y="985261"/>
                  </a:cubicBezTo>
                  <a:lnTo>
                    <a:pt x="15991" y="985261"/>
                  </a:lnTo>
                  <a:cubicBezTo>
                    <a:pt x="11750" y="985261"/>
                    <a:pt x="7682" y="983576"/>
                    <a:pt x="4684" y="980577"/>
                  </a:cubicBezTo>
                  <a:cubicBezTo>
                    <a:pt x="1685" y="977578"/>
                    <a:pt x="0" y="973511"/>
                    <a:pt x="0" y="969270"/>
                  </a:cubicBezTo>
                  <a:lnTo>
                    <a:pt x="0" y="15991"/>
                  </a:lnTo>
                  <a:cubicBezTo>
                    <a:pt x="0" y="11750"/>
                    <a:pt x="1685" y="7682"/>
                    <a:pt x="4684" y="4684"/>
                  </a:cubicBezTo>
                  <a:cubicBezTo>
                    <a:pt x="7682" y="1685"/>
                    <a:pt x="11750" y="0"/>
                    <a:pt x="15991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DE59">
                    <a:alpha val="100000"/>
                  </a:srgbClr>
                </a:gs>
                <a:gs pos="50000">
                  <a:srgbClr val="F9DD6E">
                    <a:alpha val="100000"/>
                  </a:srgbClr>
                </a:gs>
                <a:gs pos="100000">
                  <a:srgbClr val="FFEA7A">
                    <a:alpha val="100000"/>
                  </a:srgbClr>
                </a:gs>
              </a:gsLst>
              <a:lin ang="27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9525"/>
              <a:ext cx="2907286" cy="994786"/>
            </a:xfrm>
            <a:prstGeom prst="rect">
              <a:avLst/>
            </a:prstGeom>
          </p:spPr>
          <p:txBody>
            <a:bodyPr lIns="43171" tIns="43171" rIns="43171" bIns="43171" rtlCol="0" anchor="ctr"/>
            <a:lstStyle/>
            <a:p>
              <a:pPr algn="ctr">
                <a:lnSpc>
                  <a:spcPts val="1883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497612" y="3404255"/>
            <a:ext cx="6922488" cy="18434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081"/>
              </a:lnSpc>
            </a:pPr>
            <a:r>
              <a:rPr lang="en-US" sz="7697" b="1" dirty="0">
                <a:solidFill>
                  <a:srgbClr val="2D64B5"/>
                </a:solidFill>
                <a:latin typeface="Fraunces Bold"/>
                <a:ea typeface="Fraunces Bold"/>
                <a:cs typeface="Fraunces Bold"/>
                <a:sym typeface="Fraunces Bold"/>
              </a:rPr>
              <a:t>Make your (post)mark.</a:t>
            </a:r>
          </a:p>
        </p:txBody>
      </p:sp>
      <p:sp>
        <p:nvSpPr>
          <p:cNvPr id="10" name="Freeform 10"/>
          <p:cNvSpPr/>
          <p:nvPr/>
        </p:nvSpPr>
        <p:spPr>
          <a:xfrm rot="19485745">
            <a:off x="7802605" y="1543368"/>
            <a:ext cx="1352933" cy="681319"/>
          </a:xfrm>
          <a:custGeom>
            <a:avLst/>
            <a:gdLst/>
            <a:ahLst/>
            <a:cxnLst/>
            <a:rect l="l" t="t" r="r" b="b"/>
            <a:pathLst>
              <a:path w="1352933" h="681319">
                <a:moveTo>
                  <a:pt x="0" y="0"/>
                </a:moveTo>
                <a:lnTo>
                  <a:pt x="1352933" y="0"/>
                </a:lnTo>
                <a:lnTo>
                  <a:pt x="1352933" y="681320"/>
                </a:lnTo>
                <a:lnTo>
                  <a:pt x="0" y="68132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569382" y="6574632"/>
            <a:ext cx="5836894" cy="14700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683"/>
              </a:lnSpc>
            </a:pPr>
            <a:r>
              <a:rPr lang="en-US" sz="5740" b="1" dirty="0">
                <a:solidFill>
                  <a:srgbClr val="0A045B"/>
                </a:solidFill>
                <a:latin typeface="Fraunces Bold"/>
                <a:ea typeface="Fraunces Bold"/>
                <a:cs typeface="Fraunces Bold"/>
                <a:sym typeface="Fraunces Bold"/>
              </a:rPr>
              <a:t>Postmark </a:t>
            </a:r>
          </a:p>
          <a:p>
            <a:pPr>
              <a:lnSpc>
                <a:spcPts val="5683"/>
              </a:lnSpc>
            </a:pPr>
            <a:r>
              <a:rPr lang="en-US" sz="5740" b="1" dirty="0">
                <a:solidFill>
                  <a:srgbClr val="0A045B"/>
                </a:solidFill>
                <a:latin typeface="Fraunces Bold"/>
                <a:ea typeface="Fraunces Bold"/>
                <a:cs typeface="Fraunces Bold"/>
                <a:sym typeface="Fraunces Bold"/>
              </a:rPr>
              <a:t>your ballot by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569383" y="8758730"/>
            <a:ext cx="7562527" cy="2308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970"/>
              </a:lnSpc>
            </a:pPr>
            <a:r>
              <a:rPr lang="en-US" sz="7938" b="1" dirty="0">
                <a:solidFill>
                  <a:srgbClr val="0A045B"/>
                </a:solidFill>
                <a:latin typeface="Fraunces Bold"/>
                <a:ea typeface="Fraunces Bold"/>
                <a:cs typeface="Fraunces Bold"/>
                <a:sym typeface="Fraunces Bold"/>
              </a:rPr>
              <a:t>Tuesday, </a:t>
            </a:r>
          </a:p>
          <a:p>
            <a:pPr>
              <a:lnSpc>
                <a:spcPts val="8970"/>
              </a:lnSpc>
            </a:pPr>
            <a:r>
              <a:rPr lang="en-US" sz="7938" b="1" dirty="0">
                <a:solidFill>
                  <a:srgbClr val="0A045B"/>
                </a:solidFill>
                <a:latin typeface="Fraunces Bold"/>
                <a:ea typeface="Fraunces Bold"/>
                <a:cs typeface="Fraunces Bold"/>
                <a:sym typeface="Fraunces Bold"/>
              </a:rPr>
              <a:t>November 3rd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" y="-751061"/>
            <a:ext cx="10327005" cy="13612192"/>
            <a:chOff x="0" y="-47625"/>
            <a:chExt cx="812800" cy="8604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gradFill rotWithShape="1">
              <a:gsLst>
                <a:gs pos="0">
                  <a:srgbClr val="DDE9FF">
                    <a:alpha val="100000"/>
                  </a:srgbClr>
                </a:gs>
                <a:gs pos="100000">
                  <a:srgbClr val="005AB2">
                    <a:alpha val="4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63500" tIns="63500" rIns="63500" bIns="63500" rtlCol="0" anchor="ctr"/>
            <a:lstStyle/>
            <a:p>
              <a:pPr algn="ctr">
                <a:lnSpc>
                  <a:spcPts val="3324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67450" y="2668399"/>
            <a:ext cx="6104690" cy="10192733"/>
          </a:xfrm>
          <a:custGeom>
            <a:avLst/>
            <a:gdLst/>
            <a:ahLst/>
            <a:cxnLst/>
            <a:rect l="l" t="t" r="r" b="b"/>
            <a:pathLst>
              <a:path w="6104690" h="10192733">
                <a:moveTo>
                  <a:pt x="0" y="0"/>
                </a:moveTo>
                <a:lnTo>
                  <a:pt x="6104690" y="0"/>
                </a:lnTo>
                <a:lnTo>
                  <a:pt x="6104690" y="10192733"/>
                </a:lnTo>
                <a:lnTo>
                  <a:pt x="0" y="1019273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4" r="-12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2769278" y="3996400"/>
            <a:ext cx="6502900" cy="4118504"/>
          </a:xfrm>
          <a:custGeom>
            <a:avLst/>
            <a:gdLst/>
            <a:ahLst/>
            <a:cxnLst/>
            <a:rect l="l" t="t" r="r" b="b"/>
            <a:pathLst>
              <a:path w="6502900" h="4118504">
                <a:moveTo>
                  <a:pt x="0" y="0"/>
                </a:moveTo>
                <a:lnTo>
                  <a:pt x="6502901" y="0"/>
                </a:lnTo>
                <a:lnTo>
                  <a:pt x="6502901" y="4118504"/>
                </a:lnTo>
                <a:lnTo>
                  <a:pt x="0" y="411850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5729255" y="8543629"/>
            <a:ext cx="3652327" cy="24606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455"/>
              </a:lnSpc>
            </a:pPr>
            <a:r>
              <a:rPr lang="en-US" sz="4746" b="1" spc="142">
                <a:solidFill>
                  <a:srgbClr val="2D64B5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Return your mail ballot today!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253146" y="1745968"/>
            <a:ext cx="6278795" cy="26161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1906"/>
              </a:lnSpc>
            </a:pPr>
            <a:r>
              <a:rPr lang="en-US" sz="8504" b="1">
                <a:solidFill>
                  <a:srgbClr val="FFFFFF"/>
                </a:solidFill>
                <a:latin typeface="Fraunces Heavy"/>
                <a:ea typeface="Fraunces Heavy"/>
                <a:cs typeface="Fraunces Heavy"/>
                <a:sym typeface="Fraunces Heavy"/>
              </a:rPr>
              <a:t>Sign.</a:t>
            </a:r>
          </a:p>
          <a:p>
            <a:pPr algn="r">
              <a:lnSpc>
                <a:spcPts val="8504"/>
              </a:lnSpc>
            </a:pPr>
            <a:r>
              <a:rPr lang="en-US" sz="8504" b="1">
                <a:solidFill>
                  <a:srgbClr val="FFFFFF"/>
                </a:solidFill>
                <a:latin typeface="Fraunces Heavy"/>
                <a:ea typeface="Fraunces Heavy"/>
                <a:cs typeface="Fraunces Heavy"/>
                <a:sym typeface="Fraunces Heavy"/>
              </a:rPr>
              <a:t>Seal.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005624" y="3593488"/>
            <a:ext cx="4526317" cy="22745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370"/>
              </a:lnSpc>
              <a:spcBef>
                <a:spcPct val="0"/>
              </a:spcBef>
            </a:pPr>
            <a:r>
              <a:rPr lang="en-US" sz="13121">
                <a:solidFill>
                  <a:srgbClr val="FFFFFF"/>
                </a:solidFill>
                <a:latin typeface="Thirsty Script Extrabold Demo"/>
                <a:ea typeface="Thirsty Script Extrabold Demo"/>
                <a:cs typeface="Thirsty Script Extrabold Demo"/>
                <a:sym typeface="Thirsty Script Extrabold Demo"/>
              </a:rPr>
              <a:t>Send.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65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94866" y="2112482"/>
            <a:ext cx="8897271" cy="2205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256"/>
              </a:lnSpc>
            </a:pPr>
            <a:r>
              <a:rPr lang="en-US" sz="9600" b="1" spc="-432">
                <a:solidFill>
                  <a:srgbClr val="FFFFFF"/>
                </a:solidFill>
                <a:latin typeface="Fraunces Bold"/>
                <a:ea typeface="Fraunces Bold"/>
                <a:cs typeface="Fraunces Bold"/>
                <a:sym typeface="Fraunces Bold"/>
              </a:rPr>
              <a:t>Time to return your ballot!</a:t>
            </a:r>
          </a:p>
        </p:txBody>
      </p:sp>
      <p:sp>
        <p:nvSpPr>
          <p:cNvPr id="3" name="Freeform 3"/>
          <p:cNvSpPr/>
          <p:nvPr/>
        </p:nvSpPr>
        <p:spPr>
          <a:xfrm>
            <a:off x="2096546" y="5382954"/>
            <a:ext cx="6093909" cy="5672876"/>
          </a:xfrm>
          <a:custGeom>
            <a:avLst/>
            <a:gdLst/>
            <a:ahLst/>
            <a:cxnLst/>
            <a:rect l="l" t="t" r="r" b="b"/>
            <a:pathLst>
              <a:path w="6093909" h="5672876">
                <a:moveTo>
                  <a:pt x="0" y="0"/>
                </a:moveTo>
                <a:lnTo>
                  <a:pt x="6093910" y="0"/>
                </a:lnTo>
                <a:lnTo>
                  <a:pt x="6093910" y="5672876"/>
                </a:lnTo>
                <a:lnTo>
                  <a:pt x="0" y="56728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4285974" y="7076322"/>
            <a:ext cx="684638" cy="711817"/>
          </a:xfrm>
          <a:custGeom>
            <a:avLst/>
            <a:gdLst/>
            <a:ahLst/>
            <a:cxnLst/>
            <a:rect l="l" t="t" r="r" b="b"/>
            <a:pathLst>
              <a:path w="684638" h="711817">
                <a:moveTo>
                  <a:pt x="0" y="0"/>
                </a:moveTo>
                <a:lnTo>
                  <a:pt x="684638" y="0"/>
                </a:lnTo>
                <a:lnTo>
                  <a:pt x="684638" y="711817"/>
                </a:lnTo>
                <a:lnTo>
                  <a:pt x="0" y="71181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" y="-223652"/>
            <a:ext cx="10287001" cy="13084783"/>
            <a:chOff x="0" y="-47625"/>
            <a:chExt cx="2709333" cy="2756958"/>
          </a:xfrm>
        </p:grpSpPr>
        <p:sp>
          <p:nvSpPr>
            <p:cNvPr id="3" name="Freeform 3"/>
            <p:cNvSpPr/>
            <p:nvPr/>
          </p:nvSpPr>
          <p:spPr>
            <a:xfrm>
              <a:off x="0" y="-502"/>
              <a:ext cx="2709333" cy="2708999"/>
            </a:xfrm>
            <a:custGeom>
              <a:avLst/>
              <a:gdLst/>
              <a:ahLst/>
              <a:cxnLst/>
              <a:rect l="l" t="t" r="r" b="b"/>
              <a:pathLst>
                <a:path w="2709333" h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CA0625">
                    <a:alpha val="100000"/>
                  </a:srgbClr>
                </a:gs>
                <a:gs pos="100000">
                  <a:srgbClr val="A3132A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2709333" cy="2756958"/>
            </a:xfrm>
            <a:prstGeom prst="rect">
              <a:avLst/>
            </a:prstGeom>
          </p:spPr>
          <p:txBody>
            <a:bodyPr lIns="63500" tIns="63500" rIns="63500" bIns="63500" rtlCol="0" anchor="ctr"/>
            <a:lstStyle/>
            <a:p>
              <a:pPr algn="ctr">
                <a:lnSpc>
                  <a:spcPts val="3324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726992" y="2846981"/>
            <a:ext cx="8855600" cy="9332109"/>
          </a:xfrm>
          <a:custGeom>
            <a:avLst/>
            <a:gdLst/>
            <a:ahLst/>
            <a:cxnLst/>
            <a:rect l="l" t="t" r="r" b="b"/>
            <a:pathLst>
              <a:path w="8855600" h="9332109">
                <a:moveTo>
                  <a:pt x="0" y="0"/>
                </a:moveTo>
                <a:lnTo>
                  <a:pt x="8855600" y="0"/>
                </a:lnTo>
                <a:lnTo>
                  <a:pt x="8855600" y="9332109"/>
                </a:lnTo>
                <a:lnTo>
                  <a:pt x="0" y="93321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87" r="-18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15700" y="520641"/>
            <a:ext cx="8855600" cy="9332109"/>
          </a:xfrm>
          <a:custGeom>
            <a:avLst/>
            <a:gdLst/>
            <a:ahLst/>
            <a:cxnLst/>
            <a:rect l="l" t="t" r="r" b="b"/>
            <a:pathLst>
              <a:path w="8855600" h="9332109">
                <a:moveTo>
                  <a:pt x="0" y="0"/>
                </a:moveTo>
                <a:lnTo>
                  <a:pt x="8855600" y="0"/>
                </a:lnTo>
                <a:lnTo>
                  <a:pt x="8855600" y="9332109"/>
                </a:lnTo>
                <a:lnTo>
                  <a:pt x="0" y="93321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87" r="-187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>
            <a:off x="1511433" y="950416"/>
            <a:ext cx="7264135" cy="4510658"/>
            <a:chOff x="0" y="-38100"/>
            <a:chExt cx="1913188" cy="118799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913188" cy="1149892"/>
            </a:xfrm>
            <a:custGeom>
              <a:avLst/>
              <a:gdLst/>
              <a:ahLst/>
              <a:cxnLst/>
              <a:rect l="l" t="t" r="r" b="b"/>
              <a:pathLst>
                <a:path w="1913188" h="1149892">
                  <a:moveTo>
                    <a:pt x="0" y="0"/>
                  </a:moveTo>
                  <a:lnTo>
                    <a:pt x="1913188" y="0"/>
                  </a:lnTo>
                  <a:lnTo>
                    <a:pt x="1913188" y="1149892"/>
                  </a:lnTo>
                  <a:lnTo>
                    <a:pt x="0" y="1149892"/>
                  </a:lnTo>
                  <a:close/>
                </a:path>
              </a:pathLst>
            </a:custGeom>
            <a:solidFill>
              <a:srgbClr val="25356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1913188" cy="11879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7229266" y="10383155"/>
            <a:ext cx="3057735" cy="2474008"/>
          </a:xfrm>
          <a:custGeom>
            <a:avLst/>
            <a:gdLst/>
            <a:ahLst/>
            <a:cxnLst/>
            <a:rect l="l" t="t" r="r" b="b"/>
            <a:pathLst>
              <a:path w="3057735" h="2898552">
                <a:moveTo>
                  <a:pt x="0" y="0"/>
                </a:moveTo>
                <a:lnTo>
                  <a:pt x="3057735" y="0"/>
                </a:lnTo>
                <a:lnTo>
                  <a:pt x="3057735" y="2898552"/>
                </a:lnTo>
                <a:lnTo>
                  <a:pt x="0" y="28985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1716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842800" y="1466345"/>
            <a:ext cx="6722792" cy="35394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3766"/>
              </a:lnSpc>
            </a:pPr>
            <a:r>
              <a:rPr lang="en-US" sz="12075" b="1" spc="-591" dirty="0">
                <a:solidFill>
                  <a:srgbClr val="F9F7F2"/>
                </a:solidFill>
                <a:latin typeface="Fraunces Heavy"/>
                <a:ea typeface="Fraunces Heavy"/>
                <a:cs typeface="Fraunces Heavy"/>
                <a:sym typeface="Fraunces Heavy"/>
              </a:rPr>
              <a:t>Voting</a:t>
            </a:r>
          </a:p>
          <a:p>
            <a:pPr>
              <a:lnSpc>
                <a:spcPts val="13766"/>
              </a:lnSpc>
            </a:pPr>
            <a:r>
              <a:rPr lang="en-US" sz="12075" b="1" spc="-591" dirty="0">
                <a:solidFill>
                  <a:srgbClr val="F9F7F2"/>
                </a:solidFill>
                <a:latin typeface="Fraunces Heavy"/>
                <a:ea typeface="Fraunces Heavy"/>
                <a:cs typeface="Fraunces Heavy"/>
                <a:sym typeface="Fraunces Heavy"/>
              </a:rPr>
              <a:t> by mail?</a:t>
            </a:r>
          </a:p>
        </p:txBody>
      </p:sp>
      <p:sp>
        <p:nvSpPr>
          <p:cNvPr id="12" name="TextBox 12"/>
          <p:cNvSpPr txBox="1"/>
          <p:nvPr/>
        </p:nvSpPr>
        <p:spPr>
          <a:xfrm rot="-5357750">
            <a:off x="7622097" y="1674244"/>
            <a:ext cx="4599888" cy="6734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275"/>
              </a:lnSpc>
            </a:pPr>
            <a:r>
              <a:rPr lang="en-US" sz="4627" b="1" spc="-226">
                <a:solidFill>
                  <a:srgbClr val="12255A"/>
                </a:solidFill>
                <a:latin typeface="Fraunces Bold"/>
                <a:ea typeface="Fraunces Bold"/>
                <a:cs typeface="Fraunces Bold"/>
                <a:sym typeface="Fraunces Bold"/>
              </a:rPr>
              <a:t>US POSTAGE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5583459" y="7587473"/>
            <a:ext cx="3272402" cy="1955428"/>
            <a:chOff x="0" y="-152400"/>
            <a:chExt cx="4363203" cy="2607236"/>
          </a:xfrm>
        </p:grpSpPr>
        <p:sp>
          <p:nvSpPr>
            <p:cNvPr id="14" name="TextBox 14"/>
            <p:cNvSpPr txBox="1"/>
            <p:nvPr/>
          </p:nvSpPr>
          <p:spPr>
            <a:xfrm>
              <a:off x="0" y="1299306"/>
              <a:ext cx="4363203" cy="115553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3738"/>
                </a:lnSpc>
              </a:pPr>
              <a:r>
                <a:rPr lang="en-US" sz="4064" b="1" spc="-199" dirty="0">
                  <a:solidFill>
                    <a:srgbClr val="253567"/>
                  </a:solidFill>
                  <a:latin typeface="Fraunces Bold"/>
                  <a:ea typeface="Fraunces Bold"/>
                  <a:cs typeface="Fraunces Bold"/>
                  <a:sym typeface="Fraunces Bold"/>
                </a:rPr>
                <a:t>Return</a:t>
              </a:r>
            </a:p>
            <a:p>
              <a:pPr>
                <a:lnSpc>
                  <a:spcPts val="2998"/>
                </a:lnSpc>
              </a:pPr>
              <a:r>
                <a:rPr lang="en-US" sz="3259" b="1" spc="-159" dirty="0">
                  <a:solidFill>
                    <a:srgbClr val="253567"/>
                  </a:solidFill>
                  <a:latin typeface="Fraunces Bold"/>
                  <a:ea typeface="Fraunces Bold"/>
                  <a:cs typeface="Fraunces Bold"/>
                  <a:sym typeface="Fraunces Bold"/>
                </a:rPr>
                <a:t>your mail ballot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24579" y="-152400"/>
              <a:ext cx="978957" cy="15195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0217"/>
                </a:lnSpc>
              </a:pPr>
              <a:r>
                <a:rPr lang="en-US" sz="7298" b="1">
                  <a:solidFill>
                    <a:srgbClr val="253567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04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5602509" y="5522261"/>
            <a:ext cx="3173059" cy="1915128"/>
            <a:chOff x="0" y="-152400"/>
            <a:chExt cx="4230746" cy="2553505"/>
          </a:xfrm>
        </p:grpSpPr>
        <p:sp>
          <p:nvSpPr>
            <p:cNvPr id="17" name="TextBox 17"/>
            <p:cNvSpPr txBox="1"/>
            <p:nvPr/>
          </p:nvSpPr>
          <p:spPr>
            <a:xfrm>
              <a:off x="0" y="1245574"/>
              <a:ext cx="4230746" cy="115553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3738"/>
                </a:lnSpc>
              </a:pPr>
              <a:r>
                <a:rPr lang="en-US" sz="4064" b="1" spc="-199" dirty="0">
                  <a:solidFill>
                    <a:srgbClr val="253567"/>
                  </a:solidFill>
                  <a:latin typeface="Fraunces Bold"/>
                  <a:ea typeface="Fraunces Bold"/>
                  <a:cs typeface="Fraunces Bold"/>
                  <a:sym typeface="Fraunces Bold"/>
                </a:rPr>
                <a:t>Receive</a:t>
              </a:r>
            </a:p>
            <a:p>
              <a:pPr>
                <a:lnSpc>
                  <a:spcPts val="2998"/>
                </a:lnSpc>
              </a:pPr>
              <a:r>
                <a:rPr lang="en-US" sz="3259" b="1" spc="-159" dirty="0">
                  <a:solidFill>
                    <a:srgbClr val="253567"/>
                  </a:solidFill>
                  <a:latin typeface="Fraunces Bold"/>
                  <a:ea typeface="Fraunces Bold"/>
                  <a:cs typeface="Fraunces Bold"/>
                  <a:sym typeface="Fraunces Bold"/>
                </a:rPr>
                <a:t>your mail ballot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152400"/>
              <a:ext cx="978957" cy="15195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0217"/>
                </a:lnSpc>
              </a:pPr>
              <a:r>
                <a:rPr lang="en-US" sz="7298" b="1">
                  <a:solidFill>
                    <a:srgbClr val="253567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02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611168" y="9632018"/>
            <a:ext cx="3286317" cy="1955428"/>
            <a:chOff x="0" y="-205408"/>
            <a:chExt cx="4381757" cy="2607236"/>
          </a:xfrm>
        </p:grpSpPr>
        <p:sp>
          <p:nvSpPr>
            <p:cNvPr id="20" name="TextBox 20"/>
            <p:cNvSpPr txBox="1"/>
            <p:nvPr/>
          </p:nvSpPr>
          <p:spPr>
            <a:xfrm>
              <a:off x="0" y="1246298"/>
              <a:ext cx="4381757" cy="115553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3738"/>
                </a:lnSpc>
              </a:pPr>
              <a:r>
                <a:rPr lang="en-US" sz="4064" b="1" spc="-199" dirty="0">
                  <a:solidFill>
                    <a:srgbClr val="253567"/>
                  </a:solidFill>
                  <a:latin typeface="Fraunces Bold"/>
                  <a:ea typeface="Fraunces Bold"/>
                  <a:cs typeface="Fraunces Bold"/>
                  <a:sym typeface="Fraunces Bold"/>
                </a:rPr>
                <a:t>Confirm</a:t>
              </a:r>
            </a:p>
            <a:p>
              <a:pPr>
                <a:lnSpc>
                  <a:spcPts val="2998"/>
                </a:lnSpc>
              </a:pPr>
              <a:r>
                <a:rPr lang="en-US" sz="3259" b="1" spc="-159" dirty="0">
                  <a:solidFill>
                    <a:srgbClr val="253567"/>
                  </a:solidFill>
                  <a:latin typeface="Fraunces Bold"/>
                  <a:ea typeface="Fraunces Bold"/>
                  <a:cs typeface="Fraunces Bold"/>
                  <a:sym typeface="Fraunces Bold"/>
                </a:rPr>
                <a:t>your mail ballot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2700" y="-205408"/>
              <a:ext cx="978958" cy="15195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0217"/>
                </a:lnSpc>
              </a:pPr>
              <a:r>
                <a:rPr lang="en-US" sz="7298" b="1" dirty="0">
                  <a:solidFill>
                    <a:srgbClr val="253567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05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625083" y="7575789"/>
            <a:ext cx="3272402" cy="1924653"/>
            <a:chOff x="0" y="-152400"/>
            <a:chExt cx="4363203" cy="2566205"/>
          </a:xfrm>
        </p:grpSpPr>
        <p:sp>
          <p:nvSpPr>
            <p:cNvPr id="23" name="TextBox 23"/>
            <p:cNvSpPr txBox="1"/>
            <p:nvPr/>
          </p:nvSpPr>
          <p:spPr>
            <a:xfrm>
              <a:off x="0" y="1258274"/>
              <a:ext cx="4363203" cy="115553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3738"/>
                </a:lnSpc>
              </a:pPr>
              <a:r>
                <a:rPr lang="en-US" sz="4064" b="1" spc="-199" dirty="0">
                  <a:solidFill>
                    <a:srgbClr val="253567"/>
                  </a:solidFill>
                  <a:latin typeface="Fraunces Bold"/>
                  <a:ea typeface="Fraunces Bold"/>
                  <a:cs typeface="Fraunces Bold"/>
                  <a:sym typeface="Fraunces Bold"/>
                </a:rPr>
                <a:t>Fill Out</a:t>
              </a:r>
            </a:p>
            <a:p>
              <a:pPr>
                <a:lnSpc>
                  <a:spcPts val="2998"/>
                </a:lnSpc>
              </a:pPr>
              <a:r>
                <a:rPr lang="en-US" sz="3259" b="1" spc="-159" dirty="0">
                  <a:solidFill>
                    <a:srgbClr val="253567"/>
                  </a:solidFill>
                  <a:latin typeface="Fraunces Bold"/>
                  <a:ea typeface="Fraunces Bold"/>
                  <a:cs typeface="Fraunces Bold"/>
                  <a:sym typeface="Fraunces Bold"/>
                </a:rPr>
                <a:t>your mail ballot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25400" y="-152400"/>
              <a:ext cx="978957" cy="15195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0217"/>
                </a:lnSpc>
              </a:pPr>
              <a:r>
                <a:rPr lang="en-US" sz="7298" b="1">
                  <a:solidFill>
                    <a:srgbClr val="253567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03</a:t>
              </a:r>
            </a:p>
          </p:txBody>
        </p:sp>
      </p:grpSp>
      <p:sp>
        <p:nvSpPr>
          <p:cNvPr id="25" name="Freeform 25"/>
          <p:cNvSpPr/>
          <p:nvPr/>
        </p:nvSpPr>
        <p:spPr>
          <a:xfrm>
            <a:off x="7141482" y="1622828"/>
            <a:ext cx="1350543" cy="1352883"/>
          </a:xfrm>
          <a:custGeom>
            <a:avLst/>
            <a:gdLst/>
            <a:ahLst/>
            <a:cxnLst/>
            <a:rect l="l" t="t" r="r" b="b"/>
            <a:pathLst>
              <a:path w="1350543" h="1352883">
                <a:moveTo>
                  <a:pt x="0" y="0"/>
                </a:moveTo>
                <a:lnTo>
                  <a:pt x="1350543" y="0"/>
                </a:lnTo>
                <a:lnTo>
                  <a:pt x="1350543" y="1352883"/>
                </a:lnTo>
                <a:lnTo>
                  <a:pt x="0" y="135288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6" name="Group 26"/>
          <p:cNvGrpSpPr/>
          <p:nvPr/>
        </p:nvGrpSpPr>
        <p:grpSpPr>
          <a:xfrm>
            <a:off x="1625083" y="5510576"/>
            <a:ext cx="3518417" cy="1915128"/>
            <a:chOff x="0" y="-152400"/>
            <a:chExt cx="4691222" cy="2553505"/>
          </a:xfrm>
        </p:grpSpPr>
        <p:sp>
          <p:nvSpPr>
            <p:cNvPr id="27" name="TextBox 27"/>
            <p:cNvSpPr txBox="1"/>
            <p:nvPr/>
          </p:nvSpPr>
          <p:spPr>
            <a:xfrm>
              <a:off x="0" y="1245574"/>
              <a:ext cx="4691222" cy="115553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3738"/>
                </a:lnSpc>
              </a:pPr>
              <a:r>
                <a:rPr lang="en-US" sz="4064" b="1" spc="-199" dirty="0">
                  <a:solidFill>
                    <a:srgbClr val="253567"/>
                  </a:solidFill>
                  <a:latin typeface="Fraunces Bold"/>
                  <a:ea typeface="Fraunces Bold"/>
                  <a:cs typeface="Fraunces Bold"/>
                  <a:sym typeface="Fraunces Bold"/>
                </a:rPr>
                <a:t>Request</a:t>
              </a:r>
            </a:p>
            <a:p>
              <a:pPr>
                <a:lnSpc>
                  <a:spcPts val="2998"/>
                </a:lnSpc>
              </a:pPr>
              <a:r>
                <a:rPr lang="en-US" sz="3259" b="1" spc="-159" dirty="0">
                  <a:solidFill>
                    <a:srgbClr val="253567"/>
                  </a:solidFill>
                  <a:latin typeface="Fraunces Bold"/>
                  <a:ea typeface="Fraunces Bold"/>
                  <a:cs typeface="Fraunces Bold"/>
                  <a:sym typeface="Fraunces Bold"/>
                </a:rPr>
                <a:t>your mail ballot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152400"/>
              <a:ext cx="978892" cy="15195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0217"/>
                </a:lnSpc>
              </a:pPr>
              <a:r>
                <a:rPr lang="en-US" sz="7298" b="1" dirty="0">
                  <a:solidFill>
                    <a:srgbClr val="253567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01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03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09675" y="2164557"/>
            <a:ext cx="4734508" cy="94565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305"/>
              </a:lnSpc>
            </a:pPr>
            <a:r>
              <a:rPr lang="en-US" sz="12305" b="1" spc="-418">
                <a:solidFill>
                  <a:srgbClr val="FFFFFF"/>
                </a:solidFill>
                <a:latin typeface="Fraunces Bold"/>
                <a:ea typeface="Fraunces Bold"/>
                <a:cs typeface="Fraunces Bold"/>
                <a:sym typeface="Fraunces Bold"/>
              </a:rPr>
              <a:t>The early bird gets the ballot.</a:t>
            </a:r>
          </a:p>
        </p:txBody>
      </p:sp>
      <p:sp>
        <p:nvSpPr>
          <p:cNvPr id="3" name="Freeform 3"/>
          <p:cNvSpPr/>
          <p:nvPr/>
        </p:nvSpPr>
        <p:spPr>
          <a:xfrm>
            <a:off x="5533862" y="3959111"/>
            <a:ext cx="4753139" cy="8902021"/>
          </a:xfrm>
          <a:custGeom>
            <a:avLst/>
            <a:gdLst/>
            <a:ahLst/>
            <a:cxnLst/>
            <a:rect l="l" t="t" r="r" b="b"/>
            <a:pathLst>
              <a:path w="4753139" h="8902021">
                <a:moveTo>
                  <a:pt x="0" y="0"/>
                </a:moveTo>
                <a:lnTo>
                  <a:pt x="4753139" y="0"/>
                </a:lnTo>
                <a:lnTo>
                  <a:pt x="4753139" y="8902021"/>
                </a:lnTo>
                <a:lnTo>
                  <a:pt x="0" y="89020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114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409715" y="617343"/>
            <a:ext cx="2060901" cy="1798604"/>
          </a:xfrm>
          <a:custGeom>
            <a:avLst/>
            <a:gdLst/>
            <a:ahLst/>
            <a:cxnLst/>
            <a:rect l="l" t="t" r="r" b="b"/>
            <a:pathLst>
              <a:path w="2060901" h="1798604">
                <a:moveTo>
                  <a:pt x="0" y="0"/>
                </a:moveTo>
                <a:lnTo>
                  <a:pt x="2060901" y="0"/>
                </a:lnTo>
                <a:lnTo>
                  <a:pt x="2060901" y="1798604"/>
                </a:lnTo>
                <a:lnTo>
                  <a:pt x="0" y="17986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flipH="1">
            <a:off x="6970136" y="2530247"/>
            <a:ext cx="2078615" cy="2235070"/>
          </a:xfrm>
          <a:custGeom>
            <a:avLst/>
            <a:gdLst/>
            <a:ahLst/>
            <a:cxnLst/>
            <a:rect l="l" t="t" r="r" b="b"/>
            <a:pathLst>
              <a:path w="2078615" h="2235070">
                <a:moveTo>
                  <a:pt x="2078615" y="0"/>
                </a:moveTo>
                <a:lnTo>
                  <a:pt x="0" y="0"/>
                </a:lnTo>
                <a:lnTo>
                  <a:pt x="0" y="2235071"/>
                </a:lnTo>
                <a:lnTo>
                  <a:pt x="2078615" y="2235071"/>
                </a:lnTo>
                <a:lnTo>
                  <a:pt x="2078615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03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50910" y="9625540"/>
            <a:ext cx="9006810" cy="22159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603"/>
              </a:lnSpc>
            </a:pPr>
            <a:r>
              <a:rPr lang="en-US" sz="8000" b="1" spc="-99" dirty="0">
                <a:solidFill>
                  <a:srgbClr val="FFFFFF"/>
                </a:solidFill>
                <a:latin typeface="Fraunces Bold"/>
                <a:ea typeface="Fraunces Bold"/>
                <a:cs typeface="Fraunces Bold"/>
                <a:sym typeface="Fraunces Bold"/>
              </a:rPr>
              <a:t>Return your </a:t>
            </a:r>
          </a:p>
          <a:p>
            <a:pPr>
              <a:lnSpc>
                <a:spcPts val="8603"/>
              </a:lnSpc>
            </a:pPr>
            <a:r>
              <a:rPr lang="en-US" sz="8000" b="1" spc="-99" dirty="0">
                <a:solidFill>
                  <a:srgbClr val="FFFFFF"/>
                </a:solidFill>
                <a:latin typeface="Fraunces Bold"/>
                <a:ea typeface="Fraunces Bold"/>
                <a:cs typeface="Fraunces Bold"/>
                <a:sym typeface="Fraunces Bold"/>
              </a:rPr>
              <a:t>mail ballot today</a:t>
            </a:r>
          </a:p>
        </p:txBody>
      </p:sp>
      <p:sp>
        <p:nvSpPr>
          <p:cNvPr id="3" name="Freeform 3"/>
          <p:cNvSpPr/>
          <p:nvPr/>
        </p:nvSpPr>
        <p:spPr>
          <a:xfrm>
            <a:off x="4048545" y="853585"/>
            <a:ext cx="5590170" cy="8314755"/>
          </a:xfrm>
          <a:custGeom>
            <a:avLst/>
            <a:gdLst/>
            <a:ahLst/>
            <a:cxnLst/>
            <a:rect l="l" t="t" r="r" b="b"/>
            <a:pathLst>
              <a:path w="5590170" h="8314755">
                <a:moveTo>
                  <a:pt x="0" y="0"/>
                </a:moveTo>
                <a:lnTo>
                  <a:pt x="5590170" y="0"/>
                </a:lnTo>
                <a:lnTo>
                  <a:pt x="5590170" y="8314755"/>
                </a:lnTo>
                <a:lnTo>
                  <a:pt x="0" y="83147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" r="-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-449259">
            <a:off x="2989080" y="417195"/>
            <a:ext cx="2435121" cy="2091160"/>
          </a:xfrm>
          <a:custGeom>
            <a:avLst/>
            <a:gdLst/>
            <a:ahLst/>
            <a:cxnLst/>
            <a:rect l="l" t="t" r="r" b="b"/>
            <a:pathLst>
              <a:path w="2435121" h="2091160">
                <a:moveTo>
                  <a:pt x="0" y="0"/>
                </a:moveTo>
                <a:lnTo>
                  <a:pt x="2435121" y="0"/>
                </a:lnTo>
                <a:lnTo>
                  <a:pt x="2435121" y="2091160"/>
                </a:lnTo>
                <a:lnTo>
                  <a:pt x="0" y="20911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7522129">
            <a:off x="-4760199" y="223720"/>
            <a:ext cx="7215782" cy="4852613"/>
          </a:xfrm>
          <a:custGeom>
            <a:avLst/>
            <a:gdLst/>
            <a:ahLst/>
            <a:cxnLst/>
            <a:rect l="l" t="t" r="r" b="b"/>
            <a:pathLst>
              <a:path w="7215782" h="4852613">
                <a:moveTo>
                  <a:pt x="0" y="0"/>
                </a:moveTo>
                <a:lnTo>
                  <a:pt x="7215782" y="0"/>
                </a:lnTo>
                <a:lnTo>
                  <a:pt x="7215782" y="4852613"/>
                </a:lnTo>
                <a:lnTo>
                  <a:pt x="0" y="485261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5400000">
            <a:off x="4864269" y="7434436"/>
            <a:ext cx="558459" cy="10287001"/>
          </a:xfrm>
          <a:custGeom>
            <a:avLst/>
            <a:gdLst/>
            <a:ahLst/>
            <a:cxnLst/>
            <a:rect l="l" t="t" r="r" b="b"/>
            <a:pathLst>
              <a:path w="898155" h="11405148">
                <a:moveTo>
                  <a:pt x="0" y="0"/>
                </a:moveTo>
                <a:lnTo>
                  <a:pt x="898156" y="0"/>
                </a:lnTo>
                <a:lnTo>
                  <a:pt x="898156" y="11405148"/>
                </a:lnTo>
                <a:lnTo>
                  <a:pt x="0" y="1140514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23707" t="-7037" r="-84535" b="-3832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03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61409" y="3915772"/>
            <a:ext cx="5177618" cy="6727205"/>
          </a:xfrm>
          <a:custGeom>
            <a:avLst/>
            <a:gdLst/>
            <a:ahLst/>
            <a:cxnLst/>
            <a:rect l="l" t="t" r="r" b="b"/>
            <a:pathLst>
              <a:path w="5177618" h="6727205">
                <a:moveTo>
                  <a:pt x="0" y="0"/>
                </a:moveTo>
                <a:lnTo>
                  <a:pt x="5177618" y="0"/>
                </a:lnTo>
                <a:lnTo>
                  <a:pt x="5177618" y="6727204"/>
                </a:lnTo>
                <a:lnTo>
                  <a:pt x="0" y="67272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297" r="-651" b="-161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4551747" y="4133952"/>
            <a:ext cx="5273844" cy="5783000"/>
          </a:xfrm>
          <a:custGeom>
            <a:avLst/>
            <a:gdLst/>
            <a:ahLst/>
            <a:cxnLst/>
            <a:rect l="l" t="t" r="r" b="b"/>
            <a:pathLst>
              <a:path w="5273844" h="5783000">
                <a:moveTo>
                  <a:pt x="0" y="0"/>
                </a:moveTo>
                <a:lnTo>
                  <a:pt x="5273844" y="0"/>
                </a:lnTo>
                <a:lnTo>
                  <a:pt x="5273844" y="5783000"/>
                </a:lnTo>
                <a:lnTo>
                  <a:pt x="0" y="5783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436205" y="10881101"/>
            <a:ext cx="1312111" cy="1312111"/>
          </a:xfrm>
          <a:custGeom>
            <a:avLst/>
            <a:gdLst/>
            <a:ahLst/>
            <a:cxnLst/>
            <a:rect l="l" t="t" r="r" b="b"/>
            <a:pathLst>
              <a:path w="1312111" h="1312111">
                <a:moveTo>
                  <a:pt x="0" y="0"/>
                </a:moveTo>
                <a:lnTo>
                  <a:pt x="1312111" y="0"/>
                </a:lnTo>
                <a:lnTo>
                  <a:pt x="1312111" y="1312112"/>
                </a:lnTo>
                <a:lnTo>
                  <a:pt x="0" y="131211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1934421" y="791671"/>
            <a:ext cx="6418158" cy="28816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84"/>
              </a:lnSpc>
            </a:pPr>
            <a:r>
              <a:rPr lang="en-US" sz="6165" b="1" dirty="0">
                <a:solidFill>
                  <a:srgbClr val="FFFFFF"/>
                </a:solidFill>
                <a:latin typeface="Fraunces Bold"/>
                <a:ea typeface="Fraunces Bold"/>
                <a:cs typeface="Fraunces Bold"/>
                <a:sym typeface="Fraunces Bold"/>
              </a:rPr>
              <a:t>Mail it in.</a:t>
            </a:r>
          </a:p>
          <a:p>
            <a:pPr algn="ctr">
              <a:lnSpc>
                <a:spcPts val="7584"/>
              </a:lnSpc>
            </a:pPr>
            <a:r>
              <a:rPr lang="en-US" sz="6165" b="1" dirty="0">
                <a:solidFill>
                  <a:srgbClr val="FFFFFF"/>
                </a:solidFill>
                <a:latin typeface="Fraunces Bold"/>
                <a:ea typeface="Fraunces Bold"/>
                <a:cs typeface="Fraunces Bold"/>
                <a:sym typeface="Fraunces Bold"/>
              </a:rPr>
              <a:t>Drop it off.</a:t>
            </a:r>
          </a:p>
          <a:p>
            <a:pPr algn="ctr">
              <a:lnSpc>
                <a:spcPts val="7584"/>
              </a:lnSpc>
            </a:pPr>
            <a:r>
              <a:rPr lang="en-US" sz="6165" b="1" dirty="0">
                <a:solidFill>
                  <a:srgbClr val="FFFFFF"/>
                </a:solidFill>
                <a:latin typeface="Fraunces Bold"/>
                <a:ea typeface="Fraunces Bold"/>
                <a:cs typeface="Fraunces Bold"/>
                <a:sym typeface="Fraunces Bold"/>
              </a:rPr>
              <a:t>Walk it up.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432638" y="11048841"/>
            <a:ext cx="6418158" cy="9575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84"/>
              </a:lnSpc>
            </a:pPr>
            <a:r>
              <a:rPr lang="en-US" sz="6165" b="1">
                <a:solidFill>
                  <a:srgbClr val="FFFFFF"/>
                </a:solidFill>
                <a:latin typeface="Fraunces Bold"/>
                <a:ea typeface="Fraunces Bold"/>
                <a:cs typeface="Fraunces Bold"/>
                <a:sym typeface="Fraunces Bold"/>
              </a:rPr>
              <a:t>Just vote it.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Notes xmlns="5cab903b-c496-47e8-b984-c6d481742e67" xsi:nil="true"/>
    <lcf76f155ced4ddcb4097134ff3c332f xmlns="5cab903b-c496-47e8-b984-c6d481742e67">
      <Terms xmlns="http://schemas.microsoft.com/office/infopath/2007/PartnerControls"/>
    </lcf76f155ced4ddcb4097134ff3c332f>
    <_ip_UnifiedCompliancePolicyProperties xmlns="http://schemas.microsoft.com/sharepoint/v3" xsi:nil="true"/>
    <TaxCatchAll xmlns="3c73b8fd-b6e0-4a08-a5b4-de5dc77e6534" xsi:nil="true"/>
    <_Flow_SignoffStatus xmlns="5cab903b-c496-47e8-b984-c6d481742e6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C9ABE58CCC11241A38D52B73BEDE718" ma:contentTypeVersion="27" ma:contentTypeDescription="Create a new document." ma:contentTypeScope="" ma:versionID="ee4efaa1c487f0b30b58b0049878caaa">
  <xsd:schema xmlns:xsd="http://www.w3.org/2001/XMLSchema" xmlns:xs="http://www.w3.org/2001/XMLSchema" xmlns:p="http://schemas.microsoft.com/office/2006/metadata/properties" xmlns:ns1="http://schemas.microsoft.com/sharepoint/v3" xmlns:ns2="5cab903b-c496-47e8-b984-c6d481742e67" xmlns:ns3="3c73b8fd-b6e0-4a08-a5b4-de5dc77e6534" targetNamespace="http://schemas.microsoft.com/office/2006/metadata/properties" ma:root="true" ma:fieldsID="450f978899e8d29348f47476183d0f94" ns1:_="" ns2:_="" ns3:_="">
    <xsd:import namespace="http://schemas.microsoft.com/sharepoint/v3"/>
    <xsd:import namespace="5cab903b-c496-47e8-b984-c6d481742e67"/>
    <xsd:import namespace="3c73b8fd-b6e0-4a08-a5b4-de5dc77e653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  <xsd:element ref="ns2:_Flow_SignoffStatu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  <xsd:element ref="ns2:Not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3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4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ab903b-c496-47e8-b984-c6d481742e6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a131c7ec-96db-4efb-b6b7-556cf404cc3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_Flow_SignoffStatus" ma:index="25" nillable="true" ma:displayName="Sign-off status" ma:description="Ready for Review" ma:format="Dropdown" ma:internalName="Sign_x002d_off_x0020_status">
      <xsd:simpleType>
        <xsd:restriction base="dms:Text">
          <xsd:maxLength value="255"/>
        </xsd:restriction>
      </xsd:simple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  <xsd:element name="Notes" ma:index="29" nillable="true" ma:displayName="Notes" ma:format="Dropdown" ma:internalName="Notes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73b8fd-b6e0-4a08-a5b4-de5dc77e653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ddf2072-9d17-4ea0-babb-f27f3cf8f6ed}" ma:internalName="TaxCatchAll" ma:showField="CatchAllData" ma:web="3c73b8fd-b6e0-4a08-a5b4-de5dc77e65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00114A0-5540-4F81-8848-537DB14717EC}">
  <ds:schemaRefs>
    <ds:schemaRef ds:uri="5cab903b-c496-47e8-b984-c6d481742e67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http://purl.org/dc/terms/"/>
    <ds:schemaRef ds:uri="http://purl.org/dc/elements/1.1/"/>
    <ds:schemaRef ds:uri="http://purl.org/dc/dcmitype/"/>
    <ds:schemaRef ds:uri="3c73b8fd-b6e0-4a08-a5b4-de5dc77e6534"/>
    <ds:schemaRef ds:uri="http://schemas.microsoft.com/sharepoint/v3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055E22C0-11BA-4D3E-B484-485658318A2D}">
  <ds:schemaRefs>
    <ds:schemaRef ds:uri="3c73b8fd-b6e0-4a08-a5b4-de5dc77e6534"/>
    <ds:schemaRef ds:uri="5cab903b-c496-47e8-b984-c6d481742e6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8F2B6BA9-31B0-477D-A6BF-C54D4B290753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e488d120-1b80-4bac-a7b9-512a831cd8af}" enabled="0" method="" siteId="{e488d120-1b80-4bac-a7b9-512a831cd8a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141</Words>
  <Application>Microsoft Office PowerPoint</Application>
  <PresentationFormat>Custom</PresentationFormat>
  <Paragraphs>53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Fraunces Bold</vt:lpstr>
      <vt:lpstr>Calibri</vt:lpstr>
      <vt:lpstr>Bebas Neue Bold</vt:lpstr>
      <vt:lpstr>Red Hat Display Bold</vt:lpstr>
      <vt:lpstr>Fraunces Heavy</vt:lpstr>
      <vt:lpstr>Thirsty Script Extrabold Demo</vt:lpstr>
      <vt:lpstr>Red Hat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Mail Ballot Return Social Media Toolkit 06_02_26</dc:title>
  <dc:creator>Steven Daitch</dc:creator>
  <cp:lastModifiedBy>Steven Daitch</cp:lastModifiedBy>
  <cp:revision>2</cp:revision>
  <dcterms:created xsi:type="dcterms:W3CDTF">2006-08-16T00:00:00Z</dcterms:created>
  <dcterms:modified xsi:type="dcterms:W3CDTF">2026-07-06T16:06:13Z</dcterms:modified>
  <dc:identifier>DAHHm5LVmdM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0x0101000C9ABE58CCC11241A38D52B73BEDE718</vt:lpwstr>
  </property>
  <property fmtid="{D5CDD505-2E9C-101B-9397-08002B2CF9AE}" pid="3" name="MediaServiceImageTags">
    <vt:lpwstr/>
  </property>
</Properties>
</file>