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7" r:id="rId2"/>
    <p:sldId id="256" r:id="rId3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29"/>
    <p:restoredTop sz="94674"/>
  </p:normalViewPr>
  <p:slideViewPr>
    <p:cSldViewPr snapToGrid="0">
      <p:cViewPr varScale="1">
        <p:scale>
          <a:sx n="169" d="100"/>
          <a:sy n="169" d="100"/>
        </p:scale>
        <p:origin x="75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4" d="100"/>
          <a:sy n="94" d="100"/>
        </p:scale>
        <p:origin x="4040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handoutMaster" Target="handoutMasters/handoutMaster1.xml"/><Relationship Id="rId9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2FF04BB-CA09-0CE7-FA58-18EDF97C936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438B91-7E12-94BD-6CE2-AAB1073C25C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E42789-993C-8845-8864-81BB53D11C6E}" type="datetimeFigureOut">
              <a:rPr lang="en-US" smtClean="0"/>
              <a:t>7/10/24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CC4264-7E2E-1CA6-D117-2B8BD9C6FB9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29C477-BE54-3A25-FC27-A9DF6C81C8B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7715FE-C544-4146-98CD-37FD3AEDFE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1352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4114800" cy="882555"/>
          </a:xfrm>
        </p:spPr>
        <p:txBody>
          <a:bodyPr lIns="0" tIns="0" rIns="0" bIns="0" anchor="t" anchorCtr="0">
            <a:noAutofit/>
          </a:bodyPr>
          <a:lstStyle>
            <a:lvl1pPr>
              <a:defRPr sz="24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1" y="1536605"/>
            <a:ext cx="4114800" cy="5688823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ts val="1600"/>
              </a:lnSpc>
              <a:buNone/>
              <a:defRPr sz="12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1pPr>
            <a:lvl2pPr marL="502920" indent="0">
              <a:lnSpc>
                <a:spcPts val="1600"/>
              </a:lnSpc>
              <a:buNone/>
              <a:defRPr sz="1400" b="1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2pPr>
            <a:lvl3pPr marL="1005840" indent="0">
              <a:lnSpc>
                <a:spcPts val="1600"/>
              </a:lnSpc>
              <a:buNone/>
              <a:defRPr sz="12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3pPr>
            <a:lvl4pPr marL="1508760" indent="0">
              <a:lnSpc>
                <a:spcPts val="1600"/>
              </a:lnSpc>
              <a:buNone/>
              <a:defRPr sz="12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4pPr>
            <a:lvl5pPr marL="2011680" indent="0">
              <a:lnSpc>
                <a:spcPts val="1600"/>
              </a:lnSpc>
              <a:buNone/>
              <a:defRPr sz="12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1545353"/>
            <a:ext cx="4114800" cy="5688823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ts val="1600"/>
              </a:lnSpc>
              <a:buNone/>
              <a:defRPr sz="12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1pPr>
            <a:lvl2pPr marL="502920" indent="0">
              <a:lnSpc>
                <a:spcPts val="1600"/>
              </a:lnSpc>
              <a:buNone/>
              <a:defRPr sz="1400" b="1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2pPr>
            <a:lvl3pPr marL="1005840" indent="0">
              <a:lnSpc>
                <a:spcPts val="1600"/>
              </a:lnSpc>
              <a:buNone/>
              <a:defRPr sz="12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3pPr>
            <a:lvl4pPr marL="1508760" indent="0">
              <a:lnSpc>
                <a:spcPts val="1600"/>
              </a:lnSpc>
              <a:buNone/>
              <a:defRPr sz="12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4pPr>
            <a:lvl5pPr marL="2011680" indent="0">
              <a:lnSpc>
                <a:spcPts val="1600"/>
              </a:lnSpc>
              <a:buNone/>
              <a:defRPr sz="12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28295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323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0420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853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985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271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772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520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7/10/24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030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7/10/24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231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7/10/24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627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544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8721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b="1" kern="1200">
          <a:solidFill>
            <a:schemeClr val="tx1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lvl1pPr>
    </p:titleStyle>
    <p:bodyStyle>
      <a:lvl1pPr marL="0" indent="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lvl1pPr>
      <a:lvl2pPr marL="502920" indent="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None/>
        <a:defRPr sz="2400" b="1" kern="1200">
          <a:solidFill>
            <a:schemeClr val="tx1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lvl2pPr>
      <a:lvl3pPr marL="1005840" indent="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lvl3pPr>
      <a:lvl4pPr marL="1508760" indent="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lvl4pPr>
      <a:lvl5pPr marL="2011680" indent="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fonts.google.com/noto/specimen/Noto+Sans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F13E67C-3054-89E7-92E5-FCD89874A35B}"/>
              </a:ext>
            </a:extLst>
          </p:cNvPr>
          <p:cNvSpPr/>
          <p:nvPr/>
        </p:nvSpPr>
        <p:spPr>
          <a:xfrm>
            <a:off x="5029200" y="5943600"/>
            <a:ext cx="5029200" cy="1828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F0CD0BE-1206-17DF-980E-356ECBAC69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399" y="457200"/>
            <a:ext cx="4114800" cy="882555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en-US" b="0" dirty="0">
                <a:effectLst/>
                <a:latin typeface="Noto Sans" panose="020B0502040504020204" pitchFamily="34" charset="0"/>
              </a:rPr>
              <a:t>Voting Process</a:t>
            </a:r>
            <a:endParaRPr lang="en-US" sz="4400" dirty="0">
              <a:latin typeface="Noto Sans" panose="020B0502040504020204" pitchFamily="34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21CB6A1-65AA-D60E-DE58-28DBA329C9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67853" y="457200"/>
            <a:ext cx="3104148" cy="568882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>
                <a:effectLst/>
                <a:latin typeface="Noto Sans" panose="020B0502040504020204" pitchFamily="34" charset="0"/>
              </a:rPr>
              <a:t>To learn more about voting in your county:</a:t>
            </a:r>
          </a:p>
          <a:p>
            <a:pPr marL="0" indent="0">
              <a:buNone/>
            </a:pPr>
            <a:r>
              <a:rPr lang="en-US" dirty="0">
                <a:effectLst/>
                <a:latin typeface="Noto Sans" panose="020B0502040504020204" pitchFamily="34" charset="0"/>
              </a:rPr>
              <a:t>Visit </a:t>
            </a:r>
            <a:r>
              <a:rPr lang="en-US" b="1" dirty="0">
                <a:effectLst/>
                <a:latin typeface="Noto Sans" panose="020B0502040504020204" pitchFamily="34" charset="0"/>
              </a:rPr>
              <a:t>[</a:t>
            </a:r>
            <a:r>
              <a:rPr lang="en-US" b="1" dirty="0" err="1">
                <a:effectLst/>
                <a:latin typeface="Noto Sans" panose="020B0502040504020204" pitchFamily="34" charset="0"/>
              </a:rPr>
              <a:t>vote.state.gov</a:t>
            </a:r>
            <a:r>
              <a:rPr lang="en-US" b="1" dirty="0">
                <a:effectLst/>
                <a:latin typeface="Noto Sans" panose="020B0502040504020204" pitchFamily="34" charset="0"/>
              </a:rPr>
              <a:t>/register]</a:t>
            </a:r>
            <a:endParaRPr lang="en-US" dirty="0">
              <a:effectLst/>
              <a:latin typeface="Noto Sans" panose="020B0502040504020204" pitchFamily="34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2AB8B1B-997E-56E7-412C-E1D82EF624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53200" y="6328611"/>
            <a:ext cx="3048000" cy="90556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>
                <a:effectLst/>
                <a:latin typeface="Noto Sans" panose="020B0502040504020204" pitchFamily="34" charset="0"/>
              </a:rPr>
              <a:t>[Franklin] county</a:t>
            </a:r>
          </a:p>
          <a:p>
            <a:pPr marL="0" indent="0">
              <a:buNone/>
            </a:pPr>
            <a:r>
              <a:rPr lang="en-US" dirty="0">
                <a:effectLst/>
                <a:latin typeface="Noto Sans" panose="020B0502040504020204" pitchFamily="34" charset="0"/>
              </a:rPr>
              <a:t>[</a:t>
            </a:r>
            <a:r>
              <a:rPr lang="en-US" dirty="0" err="1">
                <a:effectLst/>
                <a:latin typeface="Noto Sans" panose="020B0502040504020204" pitchFamily="34" charset="0"/>
              </a:rPr>
              <a:t>vote.state.gov</a:t>
            </a:r>
            <a:r>
              <a:rPr lang="en-US" dirty="0">
                <a:effectLst/>
                <a:latin typeface="Noto Sans" panose="020B0502040504020204" pitchFamily="34" charset="0"/>
              </a:rPr>
              <a:t>/register]</a:t>
            </a:r>
          </a:p>
          <a:p>
            <a:pPr marL="0" indent="0">
              <a:buNone/>
            </a:pPr>
            <a:r>
              <a:rPr lang="en-US" dirty="0">
                <a:effectLst/>
                <a:latin typeface="Noto Sans" panose="020B0502040504020204" pitchFamily="34" charset="0"/>
              </a:rPr>
              <a:t>[(555) 555-5555]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6797C34-7E0F-356E-B6F2-281D1A5D9E3E}"/>
              </a:ext>
            </a:extLst>
          </p:cNvPr>
          <p:cNvSpPr txBox="1"/>
          <p:nvPr/>
        </p:nvSpPr>
        <p:spPr>
          <a:xfrm>
            <a:off x="457200" y="2094307"/>
            <a:ext cx="4114800" cy="5139869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r>
              <a:rPr lang="en-US" sz="2400" b="1" dirty="0">
                <a:effectLst/>
                <a:latin typeface="Noto Sans" panose="020B0502040504020204" pitchFamily="34" charset="0"/>
              </a:rPr>
              <a:t>Design notes</a:t>
            </a:r>
            <a:endParaRPr lang="en-US" sz="2400" dirty="0">
              <a:effectLst/>
              <a:latin typeface="Noto Sans" panose="020B0502040504020204" pitchFamily="34" charset="0"/>
            </a:endParaRPr>
          </a:p>
          <a:p>
            <a:r>
              <a:rPr lang="en-US" sz="1200" b="1" dirty="0">
                <a:solidFill>
                  <a:srgbClr val="BF2226"/>
                </a:solidFill>
                <a:effectLst/>
                <a:latin typeface="Noto Sans" panose="020B0502040504020204" pitchFamily="34" charset="0"/>
              </a:rPr>
              <a:t>Delete this section when you finalize your design</a:t>
            </a:r>
            <a:endParaRPr lang="en-US" sz="1200" dirty="0">
              <a:solidFill>
                <a:srgbClr val="BF2226"/>
              </a:solidFill>
              <a:effectLst/>
              <a:latin typeface="Noto Sans" panose="020B0502040504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Noto Sans" panose="020B0502040504020204" pitchFamily="34" charset="0"/>
              </a:rPr>
              <a:t>This template is meant to be printed double-sided (flipped on the short edge) on </a:t>
            </a:r>
            <a:r>
              <a:rPr lang="en-US" sz="1200" dirty="0" err="1">
                <a:effectLst/>
                <a:latin typeface="Noto Sans" panose="020B0502040504020204" pitchFamily="34" charset="0"/>
              </a:rPr>
              <a:t>lettersize</a:t>
            </a:r>
            <a:r>
              <a:rPr lang="en-US" sz="1200" dirty="0">
                <a:effectLst/>
                <a:latin typeface="Noto Sans" panose="020B0502040504020204" pitchFamily="34" charset="0"/>
              </a:rPr>
              <a:t> paper and folded in half to create a booklet.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Noto Sans" panose="020B0502040504020204" pitchFamily="34" charset="0"/>
              </a:rPr>
              <a:t>Replace the seal with your own county or state seal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Noto Sans" panose="020B0502040504020204" pitchFamily="34" charset="0"/>
              </a:rPr>
              <a:t>Be sure to update the design with your own county’s name and relevant dates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Noto Sans" panose="020B0502040504020204" pitchFamily="34" charset="0"/>
              </a:rPr>
              <a:t>Change or switch out terms that your jurisdiction uses (for example, absentee voting instead vote by mail voting) 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Noto Sans" panose="020B0502040504020204" pitchFamily="34" charset="0"/>
              </a:rPr>
              <a:t>If your county’s website link does not fit the provided spaces, work with your IT team to create a shortened or vanity URL that is simple and easy to remember.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Noto Sans" panose="020B0502040504020204" pitchFamily="34" charset="0"/>
              </a:rPr>
              <a:t>E.g., </a:t>
            </a:r>
            <a:r>
              <a:rPr lang="en-US" sz="1200" dirty="0" err="1">
                <a:effectLst/>
                <a:latin typeface="Noto Sans" panose="020B0502040504020204" pitchFamily="34" charset="0"/>
              </a:rPr>
              <a:t>vote.state.gov</a:t>
            </a:r>
            <a:r>
              <a:rPr lang="en-US" sz="1200" dirty="0">
                <a:effectLst/>
                <a:latin typeface="Noto Sans" panose="020B0502040504020204" pitchFamily="34" charset="0"/>
              </a:rPr>
              <a:t>/register or </a:t>
            </a:r>
            <a:r>
              <a:rPr lang="en-US" sz="1200" dirty="0" err="1">
                <a:effectLst/>
                <a:latin typeface="Noto Sans" panose="020B0502040504020204" pitchFamily="34" charset="0"/>
              </a:rPr>
              <a:t>govote.state.gov</a:t>
            </a:r>
            <a:endParaRPr lang="en-US" sz="1200" dirty="0">
              <a:effectLst/>
              <a:latin typeface="Noto Sans" panose="020B0502040504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Noto Sans" panose="020B0502040504020204" pitchFamily="34" charset="0"/>
              </a:rPr>
              <a:t>You can change the colors to better match your organization’s branding. If you do so, be sure there’s enough color contrast to make it accessible. 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Noto Sans" panose="020B0502040504020204" pitchFamily="34" charset="0"/>
              </a:rPr>
              <a:t>This template uses the Noto Sans font family available through </a:t>
            </a:r>
            <a:r>
              <a:rPr lang="en-US" sz="1200" dirty="0">
                <a:effectLst/>
                <a:latin typeface="Noto Sans" panose="020B0502040504020204" pitchFamily="34" charset="0"/>
                <a:hlinkClick r:id="rId2"/>
              </a:rPr>
              <a:t>Google Fonts</a:t>
            </a:r>
            <a:r>
              <a:rPr lang="en-US" sz="1200" dirty="0">
                <a:effectLst/>
                <a:latin typeface="Noto Sans" panose="020B0502040504020204" pitchFamily="34" charset="0"/>
              </a:rPr>
              <a:t>. Noto Sans is a legible font with robust language support. </a:t>
            </a:r>
            <a:r>
              <a:rPr lang="en-US" sz="1200">
                <a:effectLst/>
                <a:latin typeface="Noto Sans" panose="020B0502040504020204" pitchFamily="34" charset="0"/>
              </a:rPr>
              <a:t>If you cannot use Noto Sans, you can use Calibri. 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>
                <a:effectLst/>
                <a:latin typeface="Noto Sans" panose="020B0502040504020204" pitchFamily="34" charset="0"/>
              </a:rPr>
              <a:t>Export </a:t>
            </a:r>
            <a:r>
              <a:rPr lang="en-US" sz="1200" dirty="0">
                <a:effectLst/>
                <a:latin typeface="Noto Sans" panose="020B0502040504020204" pitchFamily="34" charset="0"/>
              </a:rPr>
              <a:t>the file as a PDF to get printed professionally. </a:t>
            </a:r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44E7110A-6EE6-4207-AF6B-BDABA1EBE492}"/>
              </a:ext>
            </a:extLst>
          </p:cNvPr>
          <p:cNvSpPr txBox="1">
            <a:spLocks/>
          </p:cNvSpPr>
          <p:nvPr/>
        </p:nvSpPr>
        <p:spPr>
          <a:xfrm>
            <a:off x="5486400" y="1036851"/>
            <a:ext cx="4203032" cy="21222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10058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4500" dirty="0">
                <a:latin typeface="Noto Sans" panose="020B0502040504020204" pitchFamily="34" charset="0"/>
              </a:rPr>
              <a:t>How do I make sure my vote counts?</a:t>
            </a:r>
          </a:p>
        </p:txBody>
      </p:sp>
      <p:pic>
        <p:nvPicPr>
          <p:cNvPr id="10" name="Picture 9" descr="A hand holding a pen over a ballot&#10;&#10;Description automatically generated">
            <a:extLst>
              <a:ext uri="{FF2B5EF4-FFF2-40B4-BE49-F238E27FC236}">
                <a16:creationId xmlns:a16="http://schemas.microsoft.com/office/drawing/2014/main" id="{E7418574-2A7F-8CB3-1F31-36CC184B4B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399" y="3200400"/>
            <a:ext cx="1371600" cy="1371600"/>
          </a:xfrm>
          <a:prstGeom prst="rect">
            <a:avLst/>
          </a:prstGeom>
        </p:spPr>
      </p:pic>
      <p:pic>
        <p:nvPicPr>
          <p:cNvPr id="11" name="Google Shape;86;p1">
            <a:extLst>
              <a:ext uri="{FF2B5EF4-FFF2-40B4-BE49-F238E27FC236}">
                <a16:creationId xmlns:a16="http://schemas.microsoft.com/office/drawing/2014/main" id="{1FA7EB2A-F9E4-22DB-6A15-2A5062FAAA00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486399" y="6324069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A qr code with a few squares&#10;&#10;Description automatically generated">
            <a:extLst>
              <a:ext uri="{FF2B5EF4-FFF2-40B4-BE49-F238E27FC236}">
                <a16:creationId xmlns:a16="http://schemas.microsoft.com/office/drawing/2014/main" id="{4CF61A50-83C8-A7E6-A36E-F0D1F9FE20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457200"/>
            <a:ext cx="8382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965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0451205-28A8-3007-0A53-EE77998C2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3810"/>
            <a:ext cx="4114800" cy="522713"/>
          </a:xfrm>
        </p:spPr>
        <p:txBody>
          <a:bodyPr anchor="t" anchorCtr="0">
            <a:noAutofit/>
          </a:bodyPr>
          <a:lstStyle/>
          <a:p>
            <a:r>
              <a:rPr lang="en-US" b="1" dirty="0">
                <a:effectLst/>
                <a:latin typeface="Noto Sans" panose="020B0502040504020204" pitchFamily="34" charset="0"/>
              </a:rPr>
              <a:t>Check your ballot carefully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A275D63-25AE-6B67-B4EF-99439048F2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1" y="936523"/>
            <a:ext cx="4114800" cy="2100779"/>
          </a:xfrm>
        </p:spPr>
        <p:txBody>
          <a:bodyPr wrap="square">
            <a:noAutofit/>
          </a:bodyPr>
          <a:lstStyle/>
          <a:p>
            <a:pPr marL="342900" marR="0" lvl="0" indent="-342900">
              <a:lnSpc>
                <a:spcPts val="1600"/>
              </a:lnSpc>
              <a:spcBef>
                <a:spcPts val="45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dirty="0">
                <a:solidFill>
                  <a:srgbClr val="000000"/>
                </a:solidFill>
                <a:effectLst/>
                <a:latin typeface="Noto Sans" panose="020B0502040504020204" pitchFamily="34" charset="0"/>
                <a:ea typeface="Aptos" panose="020B0004020202020204" pitchFamily="34" charset="0"/>
              </a:rPr>
              <a:t>Do not sign your name, write your initials, or write any other words or marks on your voted ballot. </a:t>
            </a:r>
          </a:p>
          <a:p>
            <a:pPr marL="342900" marR="0" lvl="0" indent="-342900">
              <a:lnSpc>
                <a:spcPts val="1600"/>
              </a:lnSpc>
              <a:spcBef>
                <a:spcPts val="45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dirty="0">
                <a:solidFill>
                  <a:srgbClr val="000000"/>
                </a:solidFill>
                <a:effectLst/>
                <a:latin typeface="Noto Sans" panose="020B0502040504020204" pitchFamily="34" charset="0"/>
                <a:ea typeface="Aptos" panose="020B0004020202020204" pitchFamily="34" charset="0"/>
              </a:rPr>
              <a:t>To vote for a [qualified] write-in candidate, write their name on the blank line at the end of the list of candidates and fill in the oval next to that name.</a:t>
            </a:r>
          </a:p>
          <a:p>
            <a:pPr marL="342900" marR="0" lvl="0" indent="-342900">
              <a:lnSpc>
                <a:spcPts val="1600"/>
              </a:lnSpc>
              <a:spcBef>
                <a:spcPts val="45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dirty="0">
                <a:solidFill>
                  <a:srgbClr val="000000"/>
                </a:solidFill>
                <a:effectLst/>
                <a:latin typeface="Noto Sans" panose="020B0502040504020204" pitchFamily="34" charset="0"/>
                <a:ea typeface="Aptos" panose="020B0004020202020204" pitchFamily="34" charset="0"/>
              </a:rPr>
              <a:t>A list of qualified write-in candidates is available at the voting location on Election Day. The list is posted on our website at [URL for qualified write-ins] [13 days] before the election].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FBACD7-ACBA-BCF9-89BE-DE0AF942B1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86400" y="945273"/>
            <a:ext cx="4114800" cy="1450443"/>
          </a:xfrm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Noto Sans" panose="020B0502040504020204" pitchFamily="34" charset="0"/>
              </a:rPr>
              <a:t>What do I do if I make a mistake on my ballot?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dirty="0">
                <a:effectLst/>
                <a:latin typeface="Noto Sans" panose="020B0502040504020204" pitchFamily="34" charset="0"/>
              </a:rPr>
              <a:t>If you make a mistake while completing your ballot [provide instructions to the voter on who to speak to at the polling location to get a new ballot and discard of the soiled ballot].</a:t>
            </a: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780959C0-657C-DAFF-788D-83A38591B5C1}"/>
              </a:ext>
            </a:extLst>
          </p:cNvPr>
          <p:cNvSpPr txBox="1">
            <a:spLocks/>
          </p:cNvSpPr>
          <p:nvPr/>
        </p:nvSpPr>
        <p:spPr>
          <a:xfrm>
            <a:off x="5486400" y="413810"/>
            <a:ext cx="4114800" cy="8825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10058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D06DB90E-5BF8-4AC2-4375-F29B49AD5AAC}"/>
              </a:ext>
            </a:extLst>
          </p:cNvPr>
          <p:cNvSpPr txBox="1">
            <a:spLocks/>
          </p:cNvSpPr>
          <p:nvPr/>
        </p:nvSpPr>
        <p:spPr>
          <a:xfrm>
            <a:off x="5486400" y="413810"/>
            <a:ext cx="4114800" cy="52271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10058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"/>
                <a:ea typeface="+mj-ea"/>
                <a:cs typeface="+mj-cs"/>
              </a:defRPr>
            </a:lvl1pPr>
          </a:lstStyle>
          <a:p>
            <a:r>
              <a:rPr lang="en-US" b="1" dirty="0">
                <a:effectLst/>
                <a:latin typeface="Noto Sans" panose="020B0502040504020204" pitchFamily="34" charset="0"/>
              </a:rPr>
              <a:t>In person voting</a:t>
            </a:r>
            <a:endParaRPr lang="en-US" dirty="0">
              <a:effectLst/>
              <a:latin typeface="Noto Sans" panose="020B05020405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95C014-9361-DD0B-666F-083380FB3F08}"/>
              </a:ext>
            </a:extLst>
          </p:cNvPr>
          <p:cNvSpPr txBox="1"/>
          <p:nvPr/>
        </p:nvSpPr>
        <p:spPr>
          <a:xfrm>
            <a:off x="5486399" y="2575637"/>
            <a:ext cx="4114799" cy="461665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0" indent="0">
              <a:buNone/>
            </a:pPr>
            <a:r>
              <a:rPr lang="en-US" sz="2400" b="1" dirty="0">
                <a:effectLst/>
                <a:latin typeface="Noto Sans" panose="020B0502040504020204" pitchFamily="34" charset="0"/>
              </a:rPr>
              <a:t>Vote by mail</a:t>
            </a:r>
            <a:endParaRPr lang="en-US" sz="2400" dirty="0">
              <a:effectLst/>
              <a:latin typeface="Noto Sans" panose="020B050204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012439-9C2B-5E70-70FC-8F9DEEB4E158}"/>
              </a:ext>
            </a:extLst>
          </p:cNvPr>
          <p:cNvSpPr txBox="1"/>
          <p:nvPr/>
        </p:nvSpPr>
        <p:spPr>
          <a:xfrm>
            <a:off x="5486400" y="3078188"/>
            <a:ext cx="4028303" cy="409342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Noto Sans" panose="020B0502040504020204" pitchFamily="34" charset="0"/>
              </a:rPr>
              <a:t>How do I complete a [mail/absentee] ballot?</a:t>
            </a:r>
          </a:p>
          <a:p>
            <a:pPr marL="0" indent="0">
              <a:buNone/>
            </a:pPr>
            <a:r>
              <a:rPr lang="en-US" sz="1200" dirty="0">
                <a:effectLst/>
                <a:latin typeface="Noto Sans" panose="020B0502040504020204" pitchFamily="34" charset="0"/>
              </a:rPr>
              <a:t>Follow the instructions on the top of your ballot to complete and submit your ballot correctly. You can also visit [URL to instructions on completing a mail-in ballot] for more information.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Noto Sans" panose="020B0502040504020204" pitchFamily="34" charset="0"/>
              </a:rPr>
              <a:t>What is the deadline to submit my [mail/absentee] ballot?</a:t>
            </a:r>
          </a:p>
          <a:p>
            <a:pPr marL="0" indent="0">
              <a:buNone/>
            </a:pPr>
            <a:r>
              <a:rPr lang="en-US" sz="1200" dirty="0">
                <a:effectLst/>
                <a:latin typeface="Noto Sans" panose="020B0502040504020204" pitchFamily="34" charset="0"/>
              </a:rPr>
              <a:t>The deadline to submit your mail-in ballot is [deadline].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Noto Sans" panose="020B0502040504020204" pitchFamily="34" charset="0"/>
              </a:rPr>
              <a:t>How can I track the status of my [mail/absentee]  ballot?</a:t>
            </a:r>
          </a:p>
          <a:p>
            <a:pPr marL="0" indent="0">
              <a:buNone/>
            </a:pPr>
            <a:r>
              <a:rPr lang="en-US" sz="1200" dirty="0">
                <a:effectLst/>
                <a:latin typeface="Noto Sans" panose="020B0502040504020204" pitchFamily="34" charset="0"/>
              </a:rPr>
              <a:t>You can track the status of your ballot [provide options for voters to track the status of their ballot.]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Noto Sans" panose="020B0502040504020204" pitchFamily="34" charset="0"/>
              </a:rPr>
              <a:t>What can I do if there is an issue with my [mail/absentee] ballot?</a:t>
            </a:r>
          </a:p>
          <a:p>
            <a:pPr marL="0" indent="0">
              <a:buNone/>
            </a:pPr>
            <a:r>
              <a:rPr lang="en-US" sz="1200" dirty="0">
                <a:effectLst/>
                <a:latin typeface="Noto Sans" panose="020B0502040504020204" pitchFamily="34" charset="0"/>
              </a:rPr>
              <a:t>If you find that there is an issue with your ballot, you can [provide instructions to voter on how to cure their ballots].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0E1B37E-7E78-C4FE-C57C-83BCC9CF64F6}"/>
              </a:ext>
            </a:extLst>
          </p:cNvPr>
          <p:cNvSpPr txBox="1"/>
          <p:nvPr/>
        </p:nvSpPr>
        <p:spPr>
          <a:xfrm>
            <a:off x="457199" y="3341484"/>
            <a:ext cx="4114800" cy="1723549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2400" b="1" dirty="0">
                <a:effectLst/>
                <a:latin typeface="Noto Sans" panose="020B0502040504020204" pitchFamily="34" charset="0"/>
              </a:rPr>
              <a:t>How do I fill out a paper ballot?</a:t>
            </a:r>
            <a:endParaRPr lang="en-US" sz="2400" dirty="0">
              <a:effectLst/>
              <a:latin typeface="Noto Sans" panose="020B0502040504020204" pitchFamily="34" charset="0"/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en-US" sz="1200" dirty="0">
                <a:effectLst/>
                <a:latin typeface="Noto Sans" panose="020B0502040504020204" pitchFamily="34" charset="0"/>
              </a:rPr>
              <a:t>[Provide instructions on how to mark the ballots correctly (filling in ovals, marking, write-ins). If possible, use illustrations here to help voters visualize the process.]</a:t>
            </a:r>
          </a:p>
          <a:p>
            <a:pPr>
              <a:spcBef>
                <a:spcPts val="1200"/>
              </a:spcBef>
            </a:pPr>
            <a:r>
              <a:rPr lang="en-US" sz="1200" dirty="0">
                <a:latin typeface="Noto Sans" panose="020B0502040504020204" pitchFamily="34" charset="0"/>
              </a:rPr>
              <a:t>[Ballots must be completed in [describe what pen to use]</a:t>
            </a:r>
          </a:p>
          <a:p>
            <a:pPr marL="0" indent="0">
              <a:spcBef>
                <a:spcPts val="1200"/>
              </a:spcBef>
              <a:buNone/>
            </a:pPr>
            <a:endParaRPr lang="en-US" sz="1200" dirty="0">
              <a:effectLst/>
              <a:latin typeface="Noto Sans" panose="020B0502040504020204" pitchFamily="34" charset="0"/>
            </a:endParaRPr>
          </a:p>
        </p:txBody>
      </p:sp>
      <p:pic>
        <p:nvPicPr>
          <p:cNvPr id="7" name="Picture 6" descr="A close-up of a hand holding a pen&#10;&#10;Description automatically generated">
            <a:extLst>
              <a:ext uri="{FF2B5EF4-FFF2-40B4-BE49-F238E27FC236}">
                <a16:creationId xmlns:a16="http://schemas.microsoft.com/office/drawing/2014/main" id="{40A3933B-CA33-17D6-9874-FF20290DAD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5442263"/>
            <a:ext cx="4114800" cy="1277007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94282A0A-9EC6-74B7-E243-C96EC26DE208}"/>
              </a:ext>
            </a:extLst>
          </p:cNvPr>
          <p:cNvSpPr/>
          <p:nvPr/>
        </p:nvSpPr>
        <p:spPr>
          <a:xfrm>
            <a:off x="0" y="0"/>
            <a:ext cx="10058400" cy="23388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7975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9ABE58CCC11241A38D52B73BEDE718" ma:contentTypeVersion="24" ma:contentTypeDescription="Create a new document." ma:contentTypeScope="" ma:versionID="ac688252c4ce2c731594dbee3cfaed4a">
  <xsd:schema xmlns:xsd="http://www.w3.org/2001/XMLSchema" xmlns:xs="http://www.w3.org/2001/XMLSchema" xmlns:p="http://schemas.microsoft.com/office/2006/metadata/properties" xmlns:ns1="http://schemas.microsoft.com/sharepoint/v3" xmlns:ns2="5cab903b-c496-47e8-b984-c6d481742e67" xmlns:ns3="3c73b8fd-b6e0-4a08-a5b4-de5dc77e6534" targetNamespace="http://schemas.microsoft.com/office/2006/metadata/properties" ma:root="true" ma:fieldsID="3bc8faca2d1b8973ed0164d8754f16b7" ns1:_="" ns2:_="" ns3:_="">
    <xsd:import namespace="http://schemas.microsoft.com/sharepoint/v3"/>
    <xsd:import namespace="5cab903b-c496-47e8-b984-c6d481742e67"/>
    <xsd:import namespace="3c73b8fd-b6e0-4a08-a5b4-de5dc77e653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3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4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ab903b-c496-47e8-b984-c6d481742e6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a131c7ec-96db-4efb-b6b7-556cf404cc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_Flow_SignoffStatus" ma:index="25" nillable="true" ma:displayName="Sign-off status" ma:description="Ready for Review" ma:format="Dropdown" ma:internalName="Sign_x002d_off_x0020_status">
      <xsd:simpleType>
        <xsd:restriction base="dms:Text">
          <xsd:maxLength value="255"/>
        </xsd:restriction>
      </xsd:simple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73b8fd-b6e0-4a08-a5b4-de5dc77e6534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8ddf2072-9d17-4ea0-babb-f27f3cf8f6ed}" ma:internalName="TaxCatchAll" ma:showField="CatchAllData" ma:web="3c73b8fd-b6e0-4a08-a5b4-de5dc77e65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5cab903b-c496-47e8-b984-c6d481742e67">
      <Terms xmlns="http://schemas.microsoft.com/office/infopath/2007/PartnerControls"/>
    </lcf76f155ced4ddcb4097134ff3c332f>
    <_ip_UnifiedCompliancePolicyProperties xmlns="http://schemas.microsoft.com/sharepoint/v3" xsi:nil="true"/>
    <TaxCatchAll xmlns="3c73b8fd-b6e0-4a08-a5b4-de5dc77e6534" xsi:nil="true"/>
    <_Flow_SignoffStatus xmlns="5cab903b-c496-47e8-b984-c6d481742e67" xsi:nil="true"/>
  </documentManagement>
</p:properties>
</file>

<file path=customXml/itemProps1.xml><?xml version="1.0" encoding="utf-8"?>
<ds:datastoreItem xmlns:ds="http://schemas.openxmlformats.org/officeDocument/2006/customXml" ds:itemID="{0A2B62A8-5652-44A6-A0D6-1209C3235CC9}"/>
</file>

<file path=customXml/itemProps2.xml><?xml version="1.0" encoding="utf-8"?>
<ds:datastoreItem xmlns:ds="http://schemas.openxmlformats.org/officeDocument/2006/customXml" ds:itemID="{06C151F4-27EC-4CD0-8749-8B363ACE8A08}"/>
</file>

<file path=customXml/itemProps3.xml><?xml version="1.0" encoding="utf-8"?>
<ds:datastoreItem xmlns:ds="http://schemas.openxmlformats.org/officeDocument/2006/customXml" ds:itemID="{72C45945-D67E-49F8-92DD-B0D7B08FD10D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262</TotalTime>
  <Words>614</Words>
  <Application>Microsoft Macintosh PowerPoint</Application>
  <PresentationFormat>Custom</PresentationFormat>
  <Paragraphs>37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Arial</vt:lpstr>
      <vt:lpstr>Noto Sans</vt:lpstr>
      <vt:lpstr>Symbol</vt:lpstr>
      <vt:lpstr>Office Theme</vt:lpstr>
      <vt:lpstr>Voting Process</vt:lpstr>
      <vt:lpstr>Check your ballot carefully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Losenara, Kimberly (Contractor)@GOVOPS</dc:creator>
  <cp:lastModifiedBy>Losenara, Kimberly (Contractor)@GOVOPS</cp:lastModifiedBy>
  <cp:revision>12</cp:revision>
  <dcterms:created xsi:type="dcterms:W3CDTF">2024-06-06T00:01:58Z</dcterms:created>
  <dcterms:modified xsi:type="dcterms:W3CDTF">2024-07-10T21:44:43Z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0x0101000C9ABE58CCC11241A38D52B73BEDE718</vt:lpwstr>
  </property>
</Properties>
</file>