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2"/>
  </p:notesMasterIdLst>
  <p:sldIdLst>
    <p:sldId id="256" r:id="rId2"/>
    <p:sldId id="263" r:id="rId3"/>
    <p:sldId id="258" r:id="rId4"/>
    <p:sldId id="257" r:id="rId5"/>
    <p:sldId id="272" r:id="rId6"/>
    <p:sldId id="260" r:id="rId7"/>
    <p:sldId id="261" r:id="rId8"/>
    <p:sldId id="262" r:id="rId9"/>
    <p:sldId id="274" r:id="rId10"/>
    <p:sldId id="275" r:id="rId11"/>
  </p:sldIdLst>
  <p:sldSz cx="3886200" cy="50292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 userDrawn="1">
          <p15:clr>
            <a:srgbClr val="A4A3A4"/>
          </p15:clr>
        </p15:guide>
        <p15:guide id="2" pos="12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/>
  <p:cmAuthor id="2" name="Kurt Sampsel" initials="MOU" lastIdx="1" clrIdx="1"/>
  <p:cmAuthor id="3" name="Kurt Sampsel" initials="MOU [2]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9F5"/>
    <a:srgbClr val="4492C6"/>
    <a:srgbClr val="AB2024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8"/>
    <p:restoredTop sz="94690"/>
  </p:normalViewPr>
  <p:slideViewPr>
    <p:cSldViewPr snapToObjects="1" showGuides="1">
      <p:cViewPr varScale="1">
        <p:scale>
          <a:sx n="277" d="100"/>
          <a:sy n="277" d="100"/>
        </p:scale>
        <p:origin x="864" y="184"/>
      </p:cViewPr>
      <p:guideLst>
        <p:guide orient="horz" pos="1584"/>
        <p:guide pos="12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AA27D-0EE4-7246-A98E-96C3E623E251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78238" y="857250"/>
            <a:ext cx="17875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2F09F-8A63-0B44-9D4C-48553D4F4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0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1pPr>
    <a:lvl2pPr marL="254706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2pPr>
    <a:lvl3pPr marL="509412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3pPr>
    <a:lvl4pPr marL="764118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4pPr>
    <a:lvl5pPr marL="1018824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5pPr>
    <a:lvl6pPr marL="1273531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6pPr>
    <a:lvl7pPr marL="1528237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7pPr>
    <a:lvl8pPr marL="1782943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8pPr>
    <a:lvl9pPr marL="2037649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78238" y="857250"/>
            <a:ext cx="17875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F09F-8A63-0B44-9D4C-48553D4F4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1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" y="823066"/>
            <a:ext cx="3303270" cy="1750907"/>
          </a:xfrm>
        </p:spPr>
        <p:txBody>
          <a:bodyPr anchor="b"/>
          <a:lstStyle>
            <a:lvl1pPr algn="ctr">
              <a:defRPr sz="25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" y="2641495"/>
            <a:ext cx="2914650" cy="1214225"/>
          </a:xfrm>
        </p:spPr>
        <p:txBody>
          <a:bodyPr/>
          <a:lstStyle>
            <a:lvl1pPr marL="0" indent="0" algn="ctr">
              <a:buNone/>
              <a:defRPr sz="1020"/>
            </a:lvl1pPr>
            <a:lvl2pPr marL="194310" indent="0" algn="ctr">
              <a:buNone/>
              <a:defRPr sz="850"/>
            </a:lvl2pPr>
            <a:lvl3pPr marL="388620" indent="0" algn="ctr">
              <a:buNone/>
              <a:defRPr sz="765"/>
            </a:lvl3pPr>
            <a:lvl4pPr marL="582930" indent="0" algn="ctr">
              <a:buNone/>
              <a:defRPr sz="680"/>
            </a:lvl4pPr>
            <a:lvl5pPr marL="777240" indent="0" algn="ctr">
              <a:buNone/>
              <a:defRPr sz="680"/>
            </a:lvl5pPr>
            <a:lvl6pPr marL="971550" indent="0" algn="ctr">
              <a:buNone/>
              <a:defRPr sz="680"/>
            </a:lvl6pPr>
            <a:lvl7pPr marL="1165860" indent="0" algn="ctr">
              <a:buNone/>
              <a:defRPr sz="680"/>
            </a:lvl7pPr>
            <a:lvl8pPr marL="1360170" indent="0" algn="ctr">
              <a:buNone/>
              <a:defRPr sz="680"/>
            </a:lvl8pPr>
            <a:lvl9pPr marL="1554480" indent="0" algn="ctr">
              <a:buNone/>
              <a:defRPr sz="68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898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4309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1062" y="267758"/>
            <a:ext cx="837962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177" y="267758"/>
            <a:ext cx="2465308" cy="42620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11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cket guide 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Open Sans Light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Open Sans Light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 rot="10800000">
            <a:off x="0" y="-2602"/>
            <a:ext cx="3886200" cy="1719072"/>
          </a:xfrm>
          <a:prstGeom prst="rect">
            <a:avLst/>
          </a:prstGeom>
          <a:solidFill>
            <a:srgbClr val="DDE9F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>
              <a:latin typeface="Noto Sans Medium" panose="020B0502040504020204" pitchFamily="34" charset="0"/>
              <a:ea typeface="Noto Sans Medium" panose="020B0502040504020204" pitchFamily="34" charset="0"/>
              <a:cs typeface="Noto Sans Medium" panose="020B050204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65CF3B-2172-926A-28C2-E35B2F20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 anchor="t" anchorCtr="0">
            <a:normAutofit/>
          </a:bodyPr>
          <a:lstStyle>
            <a:lvl1pPr>
              <a:defRPr sz="3600" b="1">
                <a:latin typeface="Open Sans ExtraBold"/>
                <a:ea typeface="Open Sans ExtraBold"/>
                <a:cs typeface="Open Sans Extra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D37132-7B14-383D-9CE7-8BBD9D368F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Open Sans Light"/>
                <a:ea typeface="Open Sans Light"/>
                <a:cs typeface="Open Sans Light"/>
              </a:defRPr>
            </a:lvl1pPr>
            <a:lvl2pPr>
              <a:defRPr sz="1400">
                <a:latin typeface="Open Sans Light"/>
                <a:ea typeface="Open Sans Light"/>
                <a:cs typeface="Open Sans Light"/>
              </a:defRPr>
            </a:lvl2pPr>
            <a:lvl3pPr>
              <a:defRPr sz="1400">
                <a:latin typeface="Open Sans Light"/>
                <a:ea typeface="Open Sans Light"/>
                <a:cs typeface="Open Sans Light"/>
              </a:defRPr>
            </a:lvl3pPr>
            <a:lvl4pPr>
              <a:defRPr sz="1400">
                <a:latin typeface="Open Sans Light"/>
                <a:ea typeface="Open Sans Light"/>
                <a:cs typeface="Open Sans Light"/>
              </a:defRPr>
            </a:lvl4pPr>
            <a:lvl5pPr>
              <a:defRPr sz="1400">
                <a:latin typeface="Open Sans Light"/>
                <a:ea typeface="Open Sans Light"/>
                <a:cs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C08903A-1F8E-453C-984F-66CBAFD769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250983" y="609600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Open Sans Light"/>
                <a:ea typeface="Open Sans Light"/>
                <a:cs typeface="Open Sans Light"/>
              </a:defRPr>
            </a:lvl1pPr>
            <a:lvl2pPr>
              <a:defRPr sz="1050">
                <a:latin typeface="Open Sans Light"/>
                <a:ea typeface="Open Sans Light"/>
                <a:cs typeface="Open Sans Light"/>
              </a:defRPr>
            </a:lvl2pPr>
            <a:lvl3pPr>
              <a:defRPr sz="1050">
                <a:latin typeface="Open Sans Light"/>
                <a:ea typeface="Open Sans Light"/>
                <a:cs typeface="Open Sans Light"/>
              </a:defRPr>
            </a:lvl3pPr>
            <a:lvl4pPr>
              <a:defRPr sz="1050">
                <a:latin typeface="Open Sans Light"/>
                <a:ea typeface="Open Sans Light"/>
                <a:cs typeface="Open Sans Light"/>
              </a:defRPr>
            </a:lvl4pPr>
            <a:lvl5pPr>
              <a:defRPr sz="1050">
                <a:latin typeface="Open Sans Light"/>
                <a:ea typeface="Open Sans Light"/>
                <a:cs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030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ter r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10800000">
            <a:off x="275272" y="4587846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Open Sans Light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866769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Open Sans Ligh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B102AB-08F7-0E86-34C4-79E8056E71DC}"/>
              </a:ext>
            </a:extLst>
          </p:cNvPr>
          <p:cNvSpPr/>
          <p:nvPr userDrawn="1"/>
        </p:nvSpPr>
        <p:spPr>
          <a:xfrm rot="10800000">
            <a:off x="0" y="0"/>
            <a:ext cx="3886200" cy="1719072"/>
          </a:xfrm>
          <a:prstGeom prst="rect">
            <a:avLst/>
          </a:prstGeom>
          <a:solidFill>
            <a:srgbClr val="DDE9F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CF11A3F-C7A2-DA5D-B95D-10BEAC4755B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1310945" y="319603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Open Sans Light"/>
              </a:defRPr>
            </a:lvl1pPr>
            <a:lvl2pPr>
              <a:defRPr sz="1050">
                <a:latin typeface="Open Sans Light"/>
              </a:defRPr>
            </a:lvl2pPr>
            <a:lvl3pPr>
              <a:defRPr sz="1050">
                <a:latin typeface="Open Sans Light"/>
              </a:defRPr>
            </a:lvl3pPr>
            <a:lvl4pPr>
              <a:defRPr sz="1050">
                <a:latin typeface="Open Sans Light"/>
              </a:defRPr>
            </a:lvl4pPr>
            <a:lvl5pPr>
              <a:defRPr sz="1050">
                <a:latin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1D171B-3885-3E90-417D-19B4FDA83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 lIns="0" rIns="0">
            <a:normAutofit/>
          </a:bodyPr>
          <a:lstStyle>
            <a:lvl1pPr>
              <a:defRPr sz="1400" b="1">
                <a:latin typeface="Open Sans ExtraBold"/>
                <a:ea typeface="Open Sans ExtraBold"/>
                <a:cs typeface="Open Sans Extra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85FFA31-5DE4-FBD7-9F99-7ACFDB3025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65533" y="1219200"/>
            <a:ext cx="2971323" cy="2915180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>
              <a:buNone/>
              <a:defRPr sz="1050">
                <a:latin typeface="Open Sans Light"/>
              </a:defRPr>
            </a:lvl1pPr>
            <a:lvl2pPr>
              <a:defRPr sz="1050">
                <a:latin typeface="Open Sans Light"/>
              </a:defRPr>
            </a:lvl2pPr>
            <a:lvl3pPr>
              <a:defRPr sz="1050">
                <a:latin typeface="Open Sans Light"/>
              </a:defRPr>
            </a:lvl3pPr>
            <a:lvl4pPr>
              <a:defRPr sz="1050">
                <a:latin typeface="Open Sans Light"/>
              </a:defRPr>
            </a:lvl4pPr>
            <a:lvl5pPr>
              <a:defRPr sz="1050">
                <a:latin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7532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>
          <p15:clr>
            <a:srgbClr val="FBAE40"/>
          </p15:clr>
        </p15:guide>
        <p15:guide id="2" pos="1224">
          <p15:clr>
            <a:srgbClr val="FBAE40"/>
          </p15:clr>
        </p15:guide>
        <p15:guide id="3" orient="horz" pos="303">
          <p15:clr>
            <a:srgbClr val="FBAE40"/>
          </p15:clr>
        </p15:guide>
        <p15:guide id="4" orient="horz" pos="1315">
          <p15:clr>
            <a:srgbClr val="FBAE40"/>
          </p15:clr>
        </p15:guide>
        <p15:guide id="5" pos="201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Open Sans ExtraBold" pitchFamily="2" charset="0"/>
                <a:ea typeface="Open Sans ExtraBold" pitchFamily="2" charset="0"/>
                <a:cs typeface="Open Sans Extra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9315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9085F4-34B9-4AF8-A707-1CE74C52A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990600"/>
            <a:ext cx="3344862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6060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5313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52" y="1253809"/>
            <a:ext cx="3351848" cy="2092007"/>
          </a:xfrm>
        </p:spPr>
        <p:txBody>
          <a:bodyPr anchor="b"/>
          <a:lstStyle>
            <a:lvl1pPr>
              <a:defRPr sz="25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152" y="3365607"/>
            <a:ext cx="3351848" cy="1100137"/>
          </a:xfrm>
        </p:spPr>
        <p:txBody>
          <a:bodyPr/>
          <a:lstStyle>
            <a:lvl1pPr marL="0" indent="0">
              <a:buNone/>
              <a:defRPr sz="1020">
                <a:solidFill>
                  <a:schemeClr val="tx1"/>
                </a:solidFill>
              </a:defRPr>
            </a:lvl1pPr>
            <a:lvl2pPr marL="194310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2pPr>
            <a:lvl3pPr marL="388620" indent="0">
              <a:buNone/>
              <a:defRPr sz="765">
                <a:solidFill>
                  <a:schemeClr val="tx1">
                    <a:tint val="75000"/>
                  </a:schemeClr>
                </a:solidFill>
              </a:defRPr>
            </a:lvl3pPr>
            <a:lvl4pPr marL="58293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4pPr>
            <a:lvl5pPr marL="77724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5pPr>
            <a:lvl6pPr marL="97155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6pPr>
            <a:lvl7pPr marL="116586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7pPr>
            <a:lvl8pPr marL="136017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8pPr>
            <a:lvl9pPr marL="155448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864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176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7389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797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267759"/>
            <a:ext cx="3351848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683" y="1232853"/>
            <a:ext cx="1644045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683" y="1837055"/>
            <a:ext cx="1644045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67389" y="1232853"/>
            <a:ext cx="1652141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67389" y="1837055"/>
            <a:ext cx="1652141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1501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495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8201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141" y="724113"/>
            <a:ext cx="1967389" cy="3573992"/>
          </a:xfrm>
        </p:spPr>
        <p:txBody>
          <a:bodyPr/>
          <a:lstStyle>
            <a:lvl1pPr>
              <a:defRPr sz="1360"/>
            </a:lvl1pPr>
            <a:lvl2pPr>
              <a:defRPr sz="1190"/>
            </a:lvl2pPr>
            <a:lvl3pPr>
              <a:defRPr sz="1020"/>
            </a:lvl3pPr>
            <a:lvl4pPr>
              <a:defRPr sz="850"/>
            </a:lvl4pPr>
            <a:lvl5pPr>
              <a:defRPr sz="850"/>
            </a:lvl5pPr>
            <a:lvl6pPr>
              <a:defRPr sz="850"/>
            </a:lvl6pPr>
            <a:lvl7pPr>
              <a:defRPr sz="850"/>
            </a:lvl7pPr>
            <a:lvl8pPr>
              <a:defRPr sz="850"/>
            </a:lvl8pPr>
            <a:lvl9pPr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11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2141" y="724113"/>
            <a:ext cx="1967389" cy="3573992"/>
          </a:xfrm>
        </p:spPr>
        <p:txBody>
          <a:bodyPr anchor="t"/>
          <a:lstStyle>
            <a:lvl1pPr marL="0" indent="0">
              <a:buNone/>
              <a:defRPr sz="1360"/>
            </a:lvl1pPr>
            <a:lvl2pPr marL="194310" indent="0">
              <a:buNone/>
              <a:defRPr sz="1190"/>
            </a:lvl2pPr>
            <a:lvl3pPr marL="388620" indent="0">
              <a:buNone/>
              <a:defRPr sz="1020"/>
            </a:lvl3pPr>
            <a:lvl4pPr marL="582930" indent="0">
              <a:buNone/>
              <a:defRPr sz="850"/>
            </a:lvl4pPr>
            <a:lvl5pPr marL="777240" indent="0">
              <a:buNone/>
              <a:defRPr sz="850"/>
            </a:lvl5pPr>
            <a:lvl6pPr marL="971550" indent="0">
              <a:buNone/>
              <a:defRPr sz="850"/>
            </a:lvl6pPr>
            <a:lvl7pPr marL="1165860" indent="0">
              <a:buNone/>
              <a:defRPr sz="850"/>
            </a:lvl7pPr>
            <a:lvl8pPr marL="1360170" indent="0">
              <a:buNone/>
              <a:defRPr sz="850"/>
            </a:lvl8pPr>
            <a:lvl9pPr marL="1554480" indent="0">
              <a:buNone/>
              <a:defRPr sz="8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161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76" y="267759"/>
            <a:ext cx="3351848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76" y="1338792"/>
            <a:ext cx="3351848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176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0">
                <a:solidFill>
                  <a:schemeClr val="tx1">
                    <a:tint val="75000"/>
                  </a:schemeClr>
                </a:solidFill>
                <a:latin typeface="Noto Sans Medium" panose="020B0502040504020204" pitchFamily="34" charset="0"/>
                <a:ea typeface="Noto Sans Medium" panose="020B0502040504020204" pitchFamily="34" charset="0"/>
                <a:cs typeface="Noto Sans Medium" panose="020B0502040504020204" pitchFamily="34" charset="0"/>
              </a:defRPr>
            </a:lvl1pPr>
          </a:lstStyle>
          <a:p>
            <a:fld id="{8CA041B7-EBF0-0840-9EC7-D2B846EDEDC8}" type="datetime1">
              <a:rPr lang="en-US" smtClean="0"/>
              <a:pPr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304" y="4661325"/>
            <a:ext cx="1311593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0">
                <a:solidFill>
                  <a:schemeClr val="tx1">
                    <a:tint val="75000"/>
                  </a:schemeClr>
                </a:solidFill>
                <a:latin typeface="Noto Sans Medium" panose="020B0502040504020204" pitchFamily="34" charset="0"/>
                <a:ea typeface="Noto Sans Medium" panose="020B0502040504020204" pitchFamily="34" charset="0"/>
                <a:cs typeface="Noto Sans Medium" panose="020B050204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44629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0">
                <a:solidFill>
                  <a:schemeClr val="tx1">
                    <a:tint val="75000"/>
                  </a:schemeClr>
                </a:solidFill>
                <a:latin typeface="Noto Sans Medium" panose="020B0502040504020204" pitchFamily="34" charset="0"/>
                <a:ea typeface="Noto Sans Medium" panose="020B0502040504020204" pitchFamily="34" charset="0"/>
                <a:cs typeface="Noto Sans Medium" panose="020B0502040504020204" pitchFamily="34" charset="0"/>
              </a:defRPr>
            </a:lvl1pPr>
          </a:lstStyle>
          <a:p>
            <a:fld id="{2A71D23A-D002-A245-A77A-1303698609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6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hf sldNum="0" hdr="0" ftr="0" dt="0"/>
  <p:txStyles>
    <p:titleStyle>
      <a:lvl1pPr algn="l" defTabSz="38862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Open Sans ExtraBold"/>
          <a:ea typeface="Open Sans ExtraBold"/>
          <a:cs typeface="Open Sans ExtraBold"/>
        </a:defRPr>
      </a:lvl1pPr>
    </p:titleStyle>
    <p:bodyStyle>
      <a:lvl1pPr marL="97155" indent="-97155" algn="l" defTabSz="38862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1pPr>
      <a:lvl2pPr marL="29146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2pPr>
      <a:lvl3pPr marL="48577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3pPr>
      <a:lvl4pPr marL="68008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4pPr>
      <a:lvl5pPr marL="87439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Open Sans Light"/>
          <a:ea typeface="Open Sans Light"/>
          <a:cs typeface="Open Sans Light"/>
        </a:defRPr>
      </a:lvl5pPr>
      <a:lvl6pPr marL="106870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26301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45732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65163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1pPr>
      <a:lvl2pPr marL="19431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8862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3pPr>
      <a:lvl4pPr marL="58293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5pPr>
      <a:lvl6pPr marL="97155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36017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8462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194219-74B4-D057-04C3-6D0C2F06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>
            <a:normAutofit/>
          </a:bodyPr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Pocket Guide</a:t>
            </a:r>
            <a:b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[State] Voters</a:t>
            </a:r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AD23F-4CF2-803A-D8E6-3BA18D6306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[County Board of Elections]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[General Election 20XX]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819411-86FC-880E-3150-6196969A44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899" y="380999"/>
            <a:ext cx="2316163" cy="866775"/>
          </a:xfrm>
        </p:spPr>
        <p:txBody>
          <a:bodyPr/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[Franklin] county</a:t>
            </a:r>
          </a:p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</a:t>
            </a:r>
            <a:r>
              <a:rPr lang="en-US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vote.state.gov</a:t>
            </a: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/register]</a:t>
            </a:r>
          </a:p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[(555) 555-5555]</a:t>
            </a:r>
          </a:p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TTY 555 </a:t>
            </a:r>
          </a:p>
        </p:txBody>
      </p:sp>
      <p:pic>
        <p:nvPicPr>
          <p:cNvPr id="13" name="Picture 12" descr="A seal logo with text and pictures&#10;&#10;Description automatically generated">
            <a:extLst>
              <a:ext uri="{FF2B5EF4-FFF2-40B4-BE49-F238E27FC236}">
                <a16:creationId xmlns:a16="http://schemas.microsoft.com/office/drawing/2014/main" id="{991066F5-E47A-754E-5CF4-1D7E8E1F4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796540" y="456722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95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2667000"/>
          </a:xfrm>
        </p:spPr>
        <p:txBody>
          <a:bodyPr/>
          <a:lstStyle/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1 Pocket Guide to test your print settings. 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All print drivers look different. Use the following standard print settings: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Layout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Print 4 pages to a sheet of paper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Scale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Fit to paper  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Two-sided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“Print on both sides” and “Flip on short edge”</a:t>
            </a:r>
          </a:p>
          <a:p>
            <a:pPr marL="262890" indent="0" fontAlgn="base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on </a:t>
            </a: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letter size paper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(8.5 x 11 in)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Troubleshooting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only 1 page per page? 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Layout is set to print 4 pages per sheet of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with tiny pages?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Scale is set to Fit to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single sided?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Two-sided Printing is checked on, flipping on the short edge.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888CFA-F9B4-8D3C-38B7-5EE4DC17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4" y="3696134"/>
            <a:ext cx="3540671" cy="109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BCE862-1BBD-8D37-001D-C3B3B183A4EA}"/>
              </a:ext>
            </a:extLst>
          </p:cNvPr>
          <p:cNvSpPr txBox="1"/>
          <p:nvPr/>
        </p:nvSpPr>
        <p:spPr>
          <a:xfrm>
            <a:off x="114300" y="3505200"/>
            <a:ext cx="266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Folding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240027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7928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A4D5302-B83A-5C4F-3C61-BD06AB3B513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900" y="319603"/>
            <a:ext cx="3284220" cy="638708"/>
          </a:xfrm>
        </p:spPr>
        <p:txBody>
          <a:bodyPr/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Still have questions?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Contact [county election office] for more information at</a:t>
            </a: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[contact information]</a:t>
            </a:r>
          </a:p>
          <a:p>
            <a:endParaRPr lang="en-US" sz="1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3A18C-6BF7-D985-6616-F71B0802D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Rights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8F157D4-B6ED-A8DD-A791-6858BC22BA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38032" y="1066800"/>
            <a:ext cx="3093956" cy="3067580"/>
          </a:xfrm>
        </p:spPr>
        <p:txBody>
          <a:bodyPr/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cannot be denied the right to vote if you are legally qualified to do so.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have the right to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 if you have been registered at your current address at least 22 days before Election Day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Ask any election officer for help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 shown how to mark and cast your ballot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Ask for a new ballot if you want to change your vote before you cast it 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Cast a provisional ballot if you have no photo ID with you or if your name doesn’t appear on the voter list and you believe it should 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Bring your small child into the voting booth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 if you are in line by 7:00 p.m. when the polls close</a:t>
            </a:r>
          </a:p>
          <a:p>
            <a:endParaRPr lang="en-US" sz="1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61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66700" y="3301672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At the polls on Election Day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4901" y="3620737"/>
            <a:ext cx="26403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</a:rPr>
              <a:t>Polls are open on Election Day, </a:t>
            </a:r>
            <a:r>
              <a:rPr lang="en-US" sz="1000" b="1" dirty="0">
                <a:solidFill>
                  <a:srgbClr val="211D1E"/>
                </a:solidFill>
                <a:effectLst/>
                <a:latin typeface="Noto Sans" panose="020B0502040504020204" pitchFamily="34" charset="0"/>
              </a:rPr>
              <a:t>[Month day, 6:00 a.m. – 7:00 </a:t>
            </a:r>
            <a:r>
              <a:rPr lang="en-US" sz="1000" b="1" dirty="0" err="1">
                <a:solidFill>
                  <a:srgbClr val="211D1E"/>
                </a:solidFill>
                <a:effectLst/>
                <a:latin typeface="Noto Sans" panose="020B0502040504020204" pitchFamily="34" charset="0"/>
              </a:rPr>
              <a:t>p.m</a:t>
            </a:r>
            <a:r>
              <a:rPr lang="en-US" sz="1000" b="1" dirty="0">
                <a:solidFill>
                  <a:srgbClr val="211D1E"/>
                </a:solidFill>
                <a:effectLst/>
                <a:latin typeface="Noto Sans" panose="020B0502040504020204" pitchFamily="34" charset="0"/>
              </a:rPr>
              <a:t>]. </a:t>
            </a:r>
            <a:endParaRPr lang="en-US" sz="1000" dirty="0">
              <a:solidFill>
                <a:srgbClr val="211D1E"/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</a:rPr>
              <a:t>Find your assigned voting location/ nearest voting locatio</a:t>
            </a:r>
            <a:r>
              <a:rPr lang="en-US" sz="1000" dirty="0">
                <a:solidFill>
                  <a:srgbClr val="211D1E"/>
                </a:solidFill>
                <a:latin typeface="Noto Sans" panose="020B0502040504020204" pitchFamily="34" charset="0"/>
              </a:rPr>
              <a:t>n</a:t>
            </a:r>
            <a:endParaRPr lang="en-US" sz="1000" dirty="0">
              <a:solidFill>
                <a:srgbClr val="211D1E"/>
              </a:solidFill>
              <a:effectLst/>
              <a:latin typeface="Noto Sans" panose="020B0502040504020204" pitchFamily="34" charset="0"/>
            </a:endParaRP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Online at [website]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</a:rPr>
              <a:t>By calling the election office at [Jurisdiction phone number]</a:t>
            </a:r>
            <a:endParaRPr lang="en-US" sz="10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3620737"/>
            <a:ext cx="636919" cy="53309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6700" y="718733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 person before Election Day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04900" y="960757"/>
            <a:ext cx="26403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can vote early during the early voting period, from [Month day – Month day]. Learn more at [Jurisdiction Website]. </a:t>
            </a:r>
          </a:p>
          <a:p>
            <a:r>
              <a: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Find early voting locations at [URL to vote location lookup] 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88" y="1072002"/>
            <a:ext cx="746334" cy="53309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66700" y="1969448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mail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04899" y="2233751"/>
            <a:ext cx="2724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211D1E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Request an [absentee/mail] ballot by [deadline: month, day, year and time] at [Jurisdiction Website]. Return it by [date and time] by mail, deliver it to the elections office or your voting location on [Election date and deadline time]. 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96964"/>
            <a:ext cx="744322" cy="3995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9408929-D1B7-6639-3F4E-C45E1576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42900"/>
            <a:ext cx="3352800" cy="295466"/>
          </a:xfrm>
        </p:spPr>
        <p:txBody>
          <a:bodyPr/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Ways to Vote</a:t>
            </a:r>
          </a:p>
        </p:txBody>
      </p:sp>
    </p:spTree>
    <p:extLst>
      <p:ext uri="{BB962C8B-B14F-4D97-AF65-F5344CB8AC3E}">
        <p14:creationId xmlns:p14="http://schemas.microsoft.com/office/powerpoint/2010/main" val="140249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7F3E45-EB50-8914-7B47-13DB570B4D73}"/>
              </a:ext>
            </a:extLst>
          </p:cNvPr>
          <p:cNvCxnSpPr>
            <a:stCxn id="14" idx="2"/>
            <a:endCxn id="9" idx="0"/>
          </p:cNvCxnSpPr>
          <p:nvPr/>
        </p:nvCxnSpPr>
        <p:spPr>
          <a:xfrm>
            <a:off x="595817" y="1132216"/>
            <a:ext cx="0" cy="2175837"/>
          </a:xfrm>
          <a:prstGeom prst="line">
            <a:avLst/>
          </a:prstGeom>
          <a:ln w="38100">
            <a:solidFill>
              <a:srgbClr val="DDE9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755026"/>
            <a:ext cx="377190" cy="3771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3925877"/>
            <a:ext cx="377190" cy="3771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2539" y="751257"/>
            <a:ext cx="2803160" cy="10881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Register to vote, or update your address.</a:t>
            </a:r>
          </a:p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 move, your polling place will change. Be sure to update your voter registration address every time you move.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538" y="3894007"/>
            <a:ext cx="2601232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Find out more at </a:t>
            </a:r>
            <a:r>
              <a:rPr lang="en-US" sz="10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countyelections.org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or (</a:t>
            </a:r>
            <a:r>
              <a:rPr lang="en-US" sz="1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555) 555-5555 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US" sz="10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TTY 555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1165A6-2001-FCAE-E705-0ED225DC9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77190"/>
          </a:xfrm>
        </p:spPr>
        <p:txBody>
          <a:bodyPr wrap="square">
            <a:noAutofit/>
          </a:bodyPr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Deadlines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43285B-44F1-FE47-6F26-08740736C8D2}"/>
              </a:ext>
            </a:extLst>
          </p:cNvPr>
          <p:cNvSpPr txBox="1"/>
          <p:nvPr/>
        </p:nvSpPr>
        <p:spPr>
          <a:xfrm>
            <a:off x="892539" y="1721147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Request that a [mail/absentee] ballot be mailed to you.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A45B7-C319-F084-2F3B-77DB9C50AD68}"/>
              </a:ext>
            </a:extLst>
          </p:cNvPr>
          <p:cNvSpPr txBox="1"/>
          <p:nvPr/>
        </p:nvSpPr>
        <p:spPr>
          <a:xfrm>
            <a:off x="892539" y="2435049"/>
            <a:ext cx="2879351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 by [time]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Return your [mail/absentee] ballot to your local voter registration office.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42EEE-F62D-E118-7B32-BD6E142A9CD4}"/>
              </a:ext>
            </a:extLst>
          </p:cNvPr>
          <p:cNvSpPr txBox="1"/>
          <p:nvPr/>
        </p:nvSpPr>
        <p:spPr>
          <a:xfrm>
            <a:off x="892539" y="3269235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00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Election Day – polls open [6:00 a.m. to 7:00 p.m.]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05B7FF-E4A0-55BC-976E-81AA3D98854C}"/>
              </a:ext>
            </a:extLst>
          </p:cNvPr>
          <p:cNvSpPr txBox="1"/>
          <p:nvPr/>
        </p:nvSpPr>
        <p:spPr>
          <a:xfrm>
            <a:off x="267177" y="4578681"/>
            <a:ext cx="3047523" cy="2143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000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Lift page for more information inside</a:t>
            </a:r>
            <a:endParaRPr lang="en-US" sz="10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F9950-A847-6E9C-784E-BDF311379D83}"/>
              </a:ext>
            </a:extLst>
          </p:cNvPr>
          <p:cNvSpPr/>
          <p:nvPr/>
        </p:nvSpPr>
        <p:spPr>
          <a:xfrm>
            <a:off x="504377" y="1726221"/>
            <a:ext cx="182880" cy="182880"/>
          </a:xfrm>
          <a:prstGeom prst="ellipse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EAE3BB-5486-1EC2-A9D5-CD9C45A94F37}"/>
              </a:ext>
            </a:extLst>
          </p:cNvPr>
          <p:cNvSpPr/>
          <p:nvPr/>
        </p:nvSpPr>
        <p:spPr>
          <a:xfrm>
            <a:off x="504377" y="2484869"/>
            <a:ext cx="182880" cy="182880"/>
          </a:xfrm>
          <a:prstGeom prst="ellipse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2E8891-604A-33B2-A7B5-A9FCC5A09110}"/>
              </a:ext>
            </a:extLst>
          </p:cNvPr>
          <p:cNvSpPr/>
          <p:nvPr/>
        </p:nvSpPr>
        <p:spPr>
          <a:xfrm>
            <a:off x="504377" y="3308053"/>
            <a:ext cx="182880" cy="182880"/>
          </a:xfrm>
          <a:prstGeom prst="ellipse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99E8BD1-8974-3E43-3384-D3877A45F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01231" y="4600507"/>
            <a:ext cx="192539" cy="1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5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267178" y="1047352"/>
            <a:ext cx="3302734" cy="161582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[State] requires you to bring one of the following forms of active ID with you to vote: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valid forms of ID accepted and other documentation or information required of voters to vote]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2]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3]</a:t>
            </a:r>
          </a:p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more information on voter ID requirements visit [URL to view voter ID requirements]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B234D-3DC7-0B4C-23C1-D515BD72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 Light"/>
              </a:rPr>
              <a:t>What forms of ID can I use when voting?</a:t>
            </a:r>
          </a:p>
        </p:txBody>
      </p:sp>
    </p:spTree>
    <p:extLst>
      <p:ext uri="{BB962C8B-B14F-4D97-AF65-F5344CB8AC3E}">
        <p14:creationId xmlns:p14="http://schemas.microsoft.com/office/powerpoint/2010/main" val="138422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41721"/>
            <a:ext cx="3351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When you arrive, election officers will be there to help you.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991" y="1338149"/>
            <a:ext cx="3024916" cy="613003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Check in</a:t>
            </a:r>
          </a:p>
          <a:p>
            <a:r>
              <a:rPr lang="en-US" sz="1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Say or write your name and address. </a:t>
            </a:r>
          </a:p>
          <a:p>
            <a:r>
              <a:rPr lang="en-US" sz="1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Show your acceptable photo ID.</a:t>
            </a:r>
          </a:p>
        </p:txBody>
      </p:sp>
      <p:sp>
        <p:nvSpPr>
          <p:cNvPr id="6" name="Rectangle 5"/>
          <p:cNvSpPr/>
          <p:nvPr/>
        </p:nvSpPr>
        <p:spPr>
          <a:xfrm>
            <a:off x="427991" y="2160874"/>
            <a:ext cx="3024916" cy="377190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Get your ballot</a:t>
            </a:r>
          </a:p>
        </p:txBody>
      </p:sp>
      <p:sp>
        <p:nvSpPr>
          <p:cNvPr id="7" name="Rectangle 6"/>
          <p:cNvSpPr/>
          <p:nvPr/>
        </p:nvSpPr>
        <p:spPr>
          <a:xfrm>
            <a:off x="427991" y="2747785"/>
            <a:ext cx="3024916" cy="568299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Check your ballot</a:t>
            </a:r>
          </a:p>
          <a:p>
            <a:r>
              <a:rPr lang="en-US" sz="1000" dirty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Does it include all contests for your district?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7991" y="3522840"/>
            <a:ext cx="3024916" cy="484270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Go the the voting booth and vote your ballot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6951" y="4120188"/>
            <a:ext cx="32669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 are not on the voter list, or if you didn’t bring a photo ID, an election officer will direct you to vote provisionally. 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1870039" y="1964810"/>
            <a:ext cx="140818" cy="186080"/>
          </a:xfrm>
          <a:prstGeom prst="downArrow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1870039" y="3326422"/>
            <a:ext cx="140818" cy="186080"/>
          </a:xfrm>
          <a:prstGeom prst="downArrow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870039" y="2550542"/>
            <a:ext cx="140818" cy="186080"/>
          </a:xfrm>
          <a:prstGeom prst="downArrow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F6FB8101-AC5F-94CE-9699-56DD606D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What to expect at polls</a:t>
            </a:r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4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73701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vote on a paper ballot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06" y="1113651"/>
            <a:ext cx="1093851" cy="1096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" y="1113651"/>
            <a:ext cx="1078884" cy="1096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" y="2216882"/>
            <a:ext cx="1516380" cy="5964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Make your selection by filling in the oval next to your choice(s).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0156" y="2216883"/>
            <a:ext cx="1413149" cy="3631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When you’re done, scan your ballot.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" y="2856045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vote on a touchscreen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3198112"/>
            <a:ext cx="1079002" cy="1096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3" y="3198112"/>
            <a:ext cx="1086444" cy="10963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520" y="4294478"/>
            <a:ext cx="1440180" cy="4985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Make your selections on the screen.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47979" y="4294478"/>
            <a:ext cx="1676400" cy="392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Check your votes before you cast your ballot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68DD20-2385-D548-9BE6-4EFEE2F9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How to mark a ballot</a:t>
            </a:r>
          </a:p>
        </p:txBody>
      </p:sp>
    </p:spTree>
    <p:extLst>
      <p:ext uri="{BB962C8B-B14F-4D97-AF65-F5344CB8AC3E}">
        <p14:creationId xmlns:p14="http://schemas.microsoft.com/office/powerpoint/2010/main" val="25446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461" y="80010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Before Election Day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773" y="1093470"/>
            <a:ext cx="3366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Voters with a disability or illness can vote with an absentee ballot by mail or in person before Election Day. Go to </a:t>
            </a:r>
            <a:r>
              <a:rPr lang="en-US" sz="1000" b="1" u="sng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countyelections.org</a:t>
            </a:r>
            <a:r>
              <a:rPr lang="en-US" sz="1000" b="1" u="sng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learn more and request your absentee ballot.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461" y="188976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On Election Day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4142" y="2247575"/>
            <a:ext cx="2393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There are accessible voting systems at each polling place.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52" y="2258167"/>
            <a:ext cx="377190" cy="377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2775" y="2769870"/>
            <a:ext cx="33662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 are 65 or older, or if you have a physical disability, you can vote from your vehicle at the polling place on Election Day. Remember to bring a helper with you who can go in to request your curbside assistance.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2774" y="3733800"/>
            <a:ext cx="33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Get help reading or writing from an election officer or your own helper.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A5061F-3DBB-75D7-2B2C-5FDF799D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Accessible Voting</a:t>
            </a:r>
          </a:p>
        </p:txBody>
      </p:sp>
    </p:spTree>
    <p:extLst>
      <p:ext uri="{BB962C8B-B14F-4D97-AF65-F5344CB8AC3E}">
        <p14:creationId xmlns:p14="http://schemas.microsoft.com/office/powerpoint/2010/main" val="110862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lvl="1"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0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000" dirty="0">
              <a:effectLst/>
              <a:latin typeface="Noto Sans" panose="020B050204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000" u="sng" dirty="0">
                <a:solidFill>
                  <a:srgbClr val="205D9E"/>
                </a:solidFill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000" dirty="0">
                <a:effectLst/>
                <a:latin typeface="Noto Sans" panose="020B0502040504020204" pitchFamily="34" charset="0"/>
              </a:rPr>
              <a:t>. Noto Sans is a legible font with robust language support. If you cannot use Noto Sans, you can use a sans serif font like Calibri.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86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2FB0BAD7-EEAB-4FA0-869A-7E223B2B598B}"/>
</file>

<file path=customXml/itemProps2.xml><?xml version="1.0" encoding="utf-8"?>
<ds:datastoreItem xmlns:ds="http://schemas.openxmlformats.org/officeDocument/2006/customXml" ds:itemID="{1C022789-4B26-465F-8C22-1ADFEACC6A25}"/>
</file>

<file path=customXml/itemProps3.xml><?xml version="1.0" encoding="utf-8"?>
<ds:datastoreItem xmlns:ds="http://schemas.openxmlformats.org/officeDocument/2006/customXml" ds:itemID="{744251A7-D318-4E82-B45B-85B7ED19CBF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5431</TotalTime>
  <Words>1113</Words>
  <Application>Microsoft Macintosh PowerPoint</Application>
  <PresentationFormat>Custom</PresentationFormat>
  <Paragraphs>99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Noto Sans</vt:lpstr>
      <vt:lpstr>Noto Sans Medium</vt:lpstr>
      <vt:lpstr>Open Sans ExtraBold</vt:lpstr>
      <vt:lpstr>Open Sans Light</vt:lpstr>
      <vt:lpstr>Office 2013 - 2022 Theme</vt:lpstr>
      <vt:lpstr>Pocket Guide for [State] Voters</vt:lpstr>
      <vt:lpstr>Voter Rights</vt:lpstr>
      <vt:lpstr>Ways to Vote</vt:lpstr>
      <vt:lpstr>Deadlines</vt:lpstr>
      <vt:lpstr>What forms of ID can I use when voting?</vt:lpstr>
      <vt:lpstr>What to expect at polls</vt:lpstr>
      <vt:lpstr>How to mark a ballot</vt:lpstr>
      <vt:lpstr>Accessible Voting</vt:lpstr>
      <vt:lpstr>Design Notes (delete after)</vt:lpstr>
      <vt:lpstr>Print Notes (delete after)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Losenara, Kimberly (Contractor)@GOVOPS</cp:lastModifiedBy>
  <cp:revision>197</cp:revision>
  <cp:lastPrinted>2018-03-06T17:05:08Z</cp:lastPrinted>
  <dcterms:created xsi:type="dcterms:W3CDTF">2017-03-03T21:28:40Z</dcterms:created>
  <dcterms:modified xsi:type="dcterms:W3CDTF">2024-07-10T23:06:01Z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