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9" r:id="rId3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/>
    <p:restoredTop sz="96327"/>
  </p:normalViewPr>
  <p:slideViewPr>
    <p:cSldViewPr snapToGrid="0">
      <p:cViewPr varScale="1">
        <p:scale>
          <a:sx n="83" d="100"/>
          <a:sy n="83" d="100"/>
        </p:scale>
        <p:origin x="248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4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5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39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69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7"/>
            <a:ext cx="2218134" cy="87177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7"/>
            <a:ext cx="6525816" cy="87177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89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237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4A84A79-4636-CA9F-FECD-4D7EB2C3DEA9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0"/>
            <a:ext cx="10287000" cy="0"/>
          </a:xfrm>
          <a:prstGeom prst="line">
            <a:avLst/>
          </a:prstGeom>
          <a:ln w="254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4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3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3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7"/>
            <a:ext cx="4371975" cy="65270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89"/>
            <a:ext cx="8872538" cy="1988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4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9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0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39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2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89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7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0C1F5-B41B-B24D-A77D-892A4A84ECB1}" type="datetimeFigureOut">
              <a:rPr lang="en-US" smtClean="0"/>
              <a:t>7/9/24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882B0-AB68-9649-B335-A511534CA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8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9" r:id="rId13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C04FF-9774-71CC-1BDE-CED6A4F0E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232" y="560178"/>
            <a:ext cx="6522908" cy="1125939"/>
          </a:xfrm>
        </p:spPr>
        <p:txBody>
          <a:bodyPr wrap="square">
            <a:noAutofit/>
          </a:bodyPr>
          <a:lstStyle/>
          <a:p>
            <a:pPr algn="l">
              <a:lnSpc>
                <a:spcPct val="114000"/>
              </a:lnSpc>
            </a:pPr>
            <a:r>
              <a:rPr lang="en-US" sz="4400" b="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[Call to action] by</a:t>
            </a:r>
            <a:endParaRPr lang="en-US" sz="4400" b="1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16695CB0-7C9D-C461-5074-27F0AA14BF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293768" y="3630806"/>
            <a:ext cx="2286000" cy="2286000"/>
          </a:xfrm>
          <a:prstGeom prst="rect">
            <a:avLst/>
          </a:prstGeom>
        </p:spPr>
      </p:pic>
      <p:sp>
        <p:nvSpPr>
          <p:cNvPr id="38" name="Subtitle 2">
            <a:extLst>
              <a:ext uri="{FF2B5EF4-FFF2-40B4-BE49-F238E27FC236}">
                <a16:creationId xmlns:a16="http://schemas.microsoft.com/office/drawing/2014/main" id="{75242E6B-BD31-9DE0-B948-2948FD135420}"/>
              </a:ext>
            </a:extLst>
          </p:cNvPr>
          <p:cNvSpPr txBox="1">
            <a:spLocks/>
          </p:cNvSpPr>
          <p:nvPr/>
        </p:nvSpPr>
        <p:spPr>
          <a:xfrm>
            <a:off x="0" y="7012257"/>
            <a:ext cx="10287000" cy="327474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685800" tIns="777240" rIns="457200" bIns="914400" rtlCol="0" anchor="ctr" anchorCtr="0">
            <a:noAutofit/>
          </a:bodyPr>
          <a:lstStyle>
            <a:lvl1pPr marL="121912" indent="-121912" algn="l" defTabSz="48765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493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36573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609562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85338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09721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134103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8486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68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72510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4800" b="0" dirty="0"/>
              <a:t>[Call to action] at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solidFill>
                  <a:schemeClr val="accent5">
                    <a:lumMod val="75000"/>
                  </a:schemeClr>
                </a:solidFill>
                <a:effectLst/>
              </a:rPr>
              <a:t>[</a:t>
            </a:r>
            <a:r>
              <a:rPr lang="en-US" sz="5400" b="1" dirty="0" err="1">
                <a:solidFill>
                  <a:schemeClr val="accent5">
                    <a:lumMod val="75000"/>
                  </a:schemeClr>
                </a:solidFill>
                <a:effectLst/>
              </a:rPr>
              <a:t>vote.state.gov</a:t>
            </a:r>
            <a:r>
              <a:rPr lang="en-US" sz="5400" b="1" dirty="0">
                <a:solidFill>
                  <a:schemeClr val="accent5">
                    <a:lumMod val="75000"/>
                  </a:schemeClr>
                </a:solidFill>
                <a:effectLst/>
              </a:rPr>
              <a:t>/</a:t>
            </a:r>
            <a:r>
              <a:rPr lang="en-US" sz="5400" b="1" dirty="0" err="1">
                <a:solidFill>
                  <a:schemeClr val="accent5">
                    <a:lumMod val="75000"/>
                  </a:schemeClr>
                </a:solidFill>
                <a:effectLst/>
              </a:rPr>
              <a:t>cta</a:t>
            </a:r>
            <a:r>
              <a:rPr lang="en-US" sz="5400" b="1" dirty="0">
                <a:solidFill>
                  <a:schemeClr val="accent5">
                    <a:lumMod val="75000"/>
                  </a:schemeClr>
                </a:solidFill>
                <a:effectLst/>
              </a:rPr>
              <a:t>]</a:t>
            </a:r>
            <a:endParaRPr lang="en-US" sz="54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FEDC28FB-24C0-A643-655A-476C9EE2A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231" y="2110072"/>
            <a:ext cx="8872538" cy="1096779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6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[Month day, 20XX]</a:t>
            </a:r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8A5256A3-FB1D-1299-F5EF-F4120950E0C2}"/>
              </a:ext>
            </a:extLst>
          </p:cNvPr>
          <p:cNvSpPr txBox="1">
            <a:spLocks/>
          </p:cNvSpPr>
          <p:nvPr/>
        </p:nvSpPr>
        <p:spPr>
          <a:xfrm>
            <a:off x="707231" y="4081479"/>
            <a:ext cx="8872538" cy="1056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Content Placeholder 12">
            <a:extLst>
              <a:ext uri="{FF2B5EF4-FFF2-40B4-BE49-F238E27FC236}">
                <a16:creationId xmlns:a16="http://schemas.microsoft.com/office/drawing/2014/main" id="{C1E7B3F3-7119-38FB-43B8-CE01D17AAF41}"/>
              </a:ext>
            </a:extLst>
          </p:cNvPr>
          <p:cNvSpPr txBox="1">
            <a:spLocks/>
          </p:cNvSpPr>
          <p:nvPr/>
        </p:nvSpPr>
        <p:spPr>
          <a:xfrm>
            <a:off x="707231" y="3630806"/>
            <a:ext cx="6586537" cy="235659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14000"/>
              </a:lnSpc>
              <a:buNone/>
            </a:pPr>
            <a:r>
              <a:rPr lang="en-US" sz="4400" b="0" dirty="0">
                <a:effectLst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the [General] election in [Franklin] County</a:t>
            </a:r>
            <a:endParaRPr lang="en-US" sz="4400" b="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5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497DFF9-1492-0566-BB7B-BEC02536C711}"/>
              </a:ext>
            </a:extLst>
          </p:cNvPr>
          <p:cNvSpPr txBox="1">
            <a:spLocks/>
          </p:cNvSpPr>
          <p:nvPr/>
        </p:nvSpPr>
        <p:spPr>
          <a:xfrm>
            <a:off x="377189" y="194734"/>
            <a:ext cx="7417695" cy="14841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876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47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pPr marL="0" marR="0" lvl="0" indent="0" algn="l" defTabSz="487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Design guidelines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1926B62-C199-69BB-28D6-B651FF6D2B94}"/>
              </a:ext>
            </a:extLst>
          </p:cNvPr>
          <p:cNvSpPr txBox="1">
            <a:spLocks/>
          </p:cNvSpPr>
          <p:nvPr/>
        </p:nvSpPr>
        <p:spPr>
          <a:xfrm>
            <a:off x="377189" y="1678897"/>
            <a:ext cx="9426377" cy="808678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21912" indent="-121912" algn="l" defTabSz="48765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493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36573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609562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853387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109721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  <a:lvl6pPr marL="134103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84861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686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72510" indent="-121912" algn="l" defTabSz="487650" rtl="0" eaLnBrk="1" latinLnBrk="0" hangingPunct="1">
              <a:lnSpc>
                <a:spcPct val="90000"/>
              </a:lnSpc>
              <a:spcBef>
                <a:spcPts val="267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Replace the seal with your own county or state seal</a:t>
            </a: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Change or switch out terms that your jurisdiction uses (for example, absentee voting instead vote by mail voting) </a:t>
            </a:r>
          </a:p>
          <a:p>
            <a:pPr rtl="0" fontAlgn="base">
              <a:lnSpc>
                <a:spcPct val="134000"/>
              </a:lnSpc>
              <a:spcBef>
                <a:spcPts val="8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If your county’s website link does not fit the provided space at the bottom,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work with your IT team to create a shortened or vanity URL that is simple and easy to remember. </a:t>
            </a:r>
            <a:endParaRPr lang="en-US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rtl="0" fontAlgn="base">
              <a:lnSpc>
                <a:spcPct val="134000"/>
              </a:lnSpc>
              <a:spcBef>
                <a:spcPts val="85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E.g.,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vote.state.gov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/register or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Noto Sans" panose="020B0502040504020204" pitchFamily="34" charset="0"/>
              </a:rPr>
              <a:t>govote.state.gov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You can change the colors to better match your organization’s branding. If you do so, be sure there’s enough color contrast to make it accessible. </a:t>
            </a:r>
          </a:p>
          <a:p>
            <a:pPr marL="320040" indent="-228600">
              <a:lnSpc>
                <a:spcPct val="134000"/>
              </a:lnSpc>
            </a:pPr>
            <a:r>
              <a:rPr lang="en-US" sz="2400" dirty="0"/>
              <a:t>This template uses the Noto Sans font family available through </a:t>
            </a:r>
            <a:r>
              <a:rPr lang="en-US" sz="2400" dirty="0">
                <a:hlinkClick r:id="rId2"/>
              </a:rPr>
              <a:t>Google Fonts</a:t>
            </a:r>
            <a:r>
              <a:rPr lang="en-US" sz="2400" dirty="0"/>
              <a:t>. Noto Sans is a legible font with robust language support. </a:t>
            </a:r>
            <a:r>
              <a:rPr lang="en-US" sz="2400" dirty="0">
                <a:effectLst/>
                <a:latin typeface="Noto Sans" panose="020B0502040504020204" pitchFamily="34" charset="0"/>
              </a:rPr>
              <a:t>If you cannot use Noto Sans, you can use a sans serif font like Calibri.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20040" indent="-228600">
              <a:lnSpc>
                <a:spcPct val="134000"/>
              </a:lnSpc>
              <a:buClrTx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Export the file as a PNG or JPG for social media. You can use this template post for Instagram, Facebook, X, or LinkedIn.</a:t>
            </a:r>
          </a:p>
          <a:p>
            <a:pPr marL="320040" indent="-228600">
              <a:lnSpc>
                <a:spcPct val="134000"/>
              </a:lnSpc>
              <a:buClrTx/>
            </a:pPr>
            <a:r>
              <a:rPr lang="en-US" sz="2400" dirty="0">
                <a:solidFill>
                  <a:sysClr val="windowText" lastClr="000000"/>
                </a:solidFill>
              </a:rPr>
              <a:t>Be sure to provide </a:t>
            </a:r>
            <a:r>
              <a:rPr lang="en-US" sz="2400" b="1" dirty="0">
                <a:solidFill>
                  <a:sysClr val="windowText" lastClr="000000"/>
                </a:solidFill>
              </a:rPr>
              <a:t>alternate text </a:t>
            </a:r>
            <a:r>
              <a:rPr lang="en-US" sz="2400" dirty="0">
                <a:solidFill>
                  <a:sysClr val="windowText" lastClr="000000"/>
                </a:solidFill>
              </a:rPr>
              <a:t>to make your digital images accessible to people who use screen readers.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AE5FEC-ADB3-B400-27B6-581719DD729B}"/>
              </a:ext>
            </a:extLst>
          </p:cNvPr>
          <p:cNvSpPr txBox="1"/>
          <p:nvPr/>
        </p:nvSpPr>
        <p:spPr>
          <a:xfrm>
            <a:off x="7000407" y="521317"/>
            <a:ext cx="3286594" cy="830997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Delete this slide when you finalize your design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31E1DE-2745-FBA5-56D5-0FD540CA0C09}"/>
              </a:ext>
            </a:extLst>
          </p:cNvPr>
          <p:cNvSpPr txBox="1"/>
          <p:nvPr/>
        </p:nvSpPr>
        <p:spPr>
          <a:xfrm>
            <a:off x="5337313" y="22909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buClrTx/>
              <a:buFontTx/>
              <a:buNone/>
            </a:pPr>
            <a:endParaRPr lang="en-US" sz="18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165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F6DCED2E-40D2-499D-8D8E-409B9C5CCC76}"/>
</file>

<file path=customXml/itemProps2.xml><?xml version="1.0" encoding="utf-8"?>
<ds:datastoreItem xmlns:ds="http://schemas.openxmlformats.org/officeDocument/2006/customXml" ds:itemID="{5206C825-9188-4008-A7B5-D5CCE5ABA7BB}"/>
</file>

<file path=customXml/itemProps3.xml><?xml version="1.0" encoding="utf-8"?>
<ds:datastoreItem xmlns:ds="http://schemas.openxmlformats.org/officeDocument/2006/customXml" ds:itemID="{C651F928-5FD1-4588-9B02-CE48E0F404C7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1408</TotalTime>
  <Words>261</Words>
  <Application>Microsoft Macintosh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Noto Sans</vt:lpstr>
      <vt:lpstr>Office 2013 - 2022 Theme</vt:lpstr>
      <vt:lpstr>[Call to action] by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Franklin County Important election dates</dc:title>
  <dc:creator>Kimberly Gail Losenara</dc:creator>
  <cp:lastModifiedBy>Losenara, Kimberly (Contractor)@GOVOPS</cp:lastModifiedBy>
  <cp:revision>22</cp:revision>
  <dcterms:created xsi:type="dcterms:W3CDTF">2024-02-16T06:32:54Z</dcterms:created>
  <dcterms:modified xsi:type="dcterms:W3CDTF">2024-07-10T04:46:45Z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