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5"/>
  </p:handoutMasterIdLst>
  <p:sldIdLst>
    <p:sldId id="257" r:id="rId2"/>
    <p:sldId id="256" r:id="rId3"/>
    <p:sldId id="258" r:id="rId4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124"/>
    <a:srgbClr val="DDE9F5"/>
    <a:srgbClr val="183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3"/>
    <p:restoredTop sz="94674"/>
  </p:normalViewPr>
  <p:slideViewPr>
    <p:cSldViewPr snapToGrid="0">
      <p:cViewPr varScale="1">
        <p:scale>
          <a:sx n="169" d="100"/>
          <a:sy n="169" d="100"/>
        </p:scale>
        <p:origin x="9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6C5510-D75C-DA88-5A05-85D51CA25D36}"/>
              </a:ext>
            </a:extLst>
          </p:cNvPr>
          <p:cNvSpPr/>
          <p:nvPr userDrawn="1"/>
        </p:nvSpPr>
        <p:spPr>
          <a:xfrm>
            <a:off x="0" y="5943600"/>
            <a:ext cx="10058400" cy="1828800"/>
          </a:xfrm>
          <a:prstGeom prst="rect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728" y="347472"/>
            <a:ext cx="2798064" cy="882555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681031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67728" y="1296365"/>
            <a:ext cx="2798064" cy="5899112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674210"/>
          </a:xfrm>
        </p:spPr>
        <p:txBody>
          <a:bodyPr lIns="0" tIns="0" rIns="0" bIns="0">
            <a:noAutofit/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1088021"/>
            <a:ext cx="2798064" cy="61374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38481" y="347472"/>
            <a:ext cx="2916936" cy="688670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347472"/>
            <a:ext cx="2743200" cy="6848005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37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copy</a:t>
            </a:r>
          </a:p>
          <a:p>
            <a:pPr lvl="0"/>
            <a:r>
              <a:rPr lang="en-US" dirty="0"/>
              <a:t>Heading 2</a:t>
            </a:r>
          </a:p>
          <a:p>
            <a:pPr lvl="0"/>
            <a:r>
              <a:rPr lang="en-US" dirty="0"/>
              <a:t>Heading 3</a:t>
            </a:r>
          </a:p>
          <a:p>
            <a:pPr lvl="0"/>
            <a:r>
              <a:rPr lang="en-US" dirty="0"/>
              <a:t>Heading 4</a:t>
            </a:r>
          </a:p>
          <a:p>
            <a:pPr lvl="0"/>
            <a:r>
              <a:rPr lang="en-US" dirty="0"/>
              <a:t>Lead text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"/>
          <a:ea typeface="+mj-ea"/>
          <a:cs typeface="+mj-cs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050" b="0" kern="1200">
          <a:solidFill>
            <a:schemeClr val="tx1"/>
          </a:solidFill>
          <a:latin typeface=""/>
          <a:ea typeface="+mn-ea"/>
          <a:cs typeface="+mn-cs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"/>
          <a:ea typeface="+mn-ea"/>
          <a:cs typeface="+mn-cs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"/>
          <a:ea typeface="+mn-ea"/>
          <a:cs typeface="+mn-cs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615D1-1D21-FC21-742D-FFC22F70B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8218" y="347472"/>
            <a:ext cx="2627573" cy="314052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b="0" dirty="0">
                <a:solidFill>
                  <a:srgbClr val="AB2124"/>
                </a:solidFill>
                <a:latin typeface="Noto Sans" panose="020B0502040504020204" pitchFamily="34" charset="0"/>
              </a:rPr>
              <a:t>Voting Options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3600" b="1" dirty="0">
                <a:effectLst/>
                <a:latin typeface="Noto Sans" panose="020B0502040504020204" pitchFamily="34" charset="0"/>
              </a:rPr>
              <a:t>How to choose when and where </a:t>
            </a:r>
            <a:r>
              <a:rPr lang="en-US" sz="3600" b="1">
                <a:effectLst/>
                <a:latin typeface="Noto Sans" panose="020B0502040504020204" pitchFamily="34" charset="0"/>
              </a:rPr>
              <a:t>to vote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To learn more about voting in your county</a:t>
            </a:r>
            <a:r>
              <a:rPr lang="en-US" dirty="0">
                <a:latin typeface="Noto Sans" panose="020B0502040504020204" pitchFamily="34" charset="0"/>
              </a:rPr>
              <a:t>, </a:t>
            </a:r>
            <a:r>
              <a:rPr lang="en-US" dirty="0">
                <a:effectLst/>
                <a:latin typeface="Noto Sans" panose="020B0502040504020204" pitchFamily="34" charset="0"/>
              </a:rPr>
              <a:t>visit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</a:t>
            </a:r>
            <a:r>
              <a:rPr lang="en-US" b="1" u="sng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/register]</a:t>
            </a:r>
            <a:endParaRPr lang="en-US" u="sng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19329DA-6B4F-B9BA-501E-F17569E1F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38218" y="5097982"/>
            <a:ext cx="2627574" cy="528528"/>
          </a:xfrm>
        </p:spPr>
        <p:txBody>
          <a:bodyPr/>
          <a:lstStyle/>
          <a:p>
            <a:r>
              <a:rPr lang="en-US" sz="1800" dirty="0">
                <a:effectLst/>
                <a:latin typeface="Noto Sans" panose="020B0502040504020204" pitchFamily="34" charset="0"/>
              </a:rPr>
              <a:t>[General] Election YYYY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29BD3BDA-9178-C607-F9A1-25A1ACC4E79B}"/>
              </a:ext>
            </a:extLst>
          </p:cNvPr>
          <p:cNvSpPr txBox="1">
            <a:spLocks/>
          </p:cNvSpPr>
          <p:nvPr/>
        </p:nvSpPr>
        <p:spPr>
          <a:xfrm>
            <a:off x="7927258" y="6415549"/>
            <a:ext cx="1838534" cy="8610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Noto Sans" panose="020B0502040504020204" pitchFamily="34" charset="0"/>
              </a:rPr>
              <a:t>[Franklin] county</a:t>
            </a:r>
          </a:p>
          <a:p>
            <a:r>
              <a:rPr lang="en-US" dirty="0">
                <a:latin typeface="Noto Sans" panose="020B0502040504020204" pitchFamily="34" charset="0"/>
              </a:rPr>
              <a:t>[</a:t>
            </a:r>
            <a:r>
              <a:rPr lang="en-US" dirty="0" err="1">
                <a:latin typeface="Noto Sans" panose="020B0502040504020204" pitchFamily="34" charset="0"/>
              </a:rPr>
              <a:t>vote.state.gov</a:t>
            </a:r>
            <a:r>
              <a:rPr lang="en-US" dirty="0">
                <a:latin typeface="Noto Sans" panose="020B0502040504020204" pitchFamily="34" charset="0"/>
              </a:rPr>
              <a:t>/register]</a:t>
            </a:r>
          </a:p>
          <a:p>
            <a:r>
              <a:rPr lang="en-US" dirty="0">
                <a:latin typeface="Noto Sans" panose="020B0502040504020204" pitchFamily="34" charset="0"/>
              </a:rPr>
              <a:t>[(555) 555-5555]</a:t>
            </a:r>
          </a:p>
        </p:txBody>
      </p:sp>
      <p:pic>
        <p:nvPicPr>
          <p:cNvPr id="8" name="Google Shape;86;p1">
            <a:extLst>
              <a:ext uri="{FF2B5EF4-FFF2-40B4-BE49-F238E27FC236}">
                <a16:creationId xmlns:a16="http://schemas.microsoft.com/office/drawing/2014/main" id="{8E015688-E85D-985A-3672-C300A69B341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967728" y="6415549"/>
            <a:ext cx="822960" cy="822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DB5DA2-97CA-2361-3900-9DC8089DB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217" y="3597604"/>
            <a:ext cx="1374603" cy="780774"/>
          </a:xfrm>
          <a:prstGeom prst="rect">
            <a:avLst/>
          </a:prstGeom>
        </p:spPr>
      </p:pic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C825A799-6609-E356-CFA1-5B18B84463E3}"/>
              </a:ext>
            </a:extLst>
          </p:cNvPr>
          <p:cNvSpPr txBox="1">
            <a:spLocks/>
          </p:cNvSpPr>
          <p:nvPr/>
        </p:nvSpPr>
        <p:spPr>
          <a:xfrm>
            <a:off x="347472" y="347472"/>
            <a:ext cx="2743200" cy="5521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b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US" sz="1200" dirty="0">
                <a:latin typeface="Noto Sans" panose="020B0502040504020204" pitchFamily="34" charset="0"/>
              </a:rPr>
              <a:t>As a resident of [Franklin] county, you have multiple options for voting. You can vote in-person or vote [by mail/absentee].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338324B5-B49F-D788-88BA-301213F111E4}"/>
              </a:ext>
            </a:extLst>
          </p:cNvPr>
          <p:cNvSpPr txBox="1">
            <a:spLocks/>
          </p:cNvSpPr>
          <p:nvPr/>
        </p:nvSpPr>
        <p:spPr>
          <a:xfrm>
            <a:off x="347472" y="1563773"/>
            <a:ext cx="2743200" cy="2991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b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Voter ID Requirements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102CF8-318D-CBE0-3004-BBC0E481CFBA}"/>
              </a:ext>
            </a:extLst>
          </p:cNvPr>
          <p:cNvCxnSpPr>
            <a:cxnSpLocks/>
          </p:cNvCxnSpPr>
          <p:nvPr/>
        </p:nvCxnSpPr>
        <p:spPr>
          <a:xfrm>
            <a:off x="347472" y="1479049"/>
            <a:ext cx="2743200" cy="0"/>
          </a:xfrm>
          <a:prstGeom prst="line">
            <a:avLst/>
          </a:prstGeom>
          <a:ln w="38100">
            <a:solidFill>
              <a:srgbClr val="AB212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AFA57BE-E818-C1E6-035B-6CF300075341}"/>
              </a:ext>
            </a:extLst>
          </p:cNvPr>
          <p:cNvSpPr txBox="1"/>
          <p:nvPr/>
        </p:nvSpPr>
        <p:spPr>
          <a:xfrm>
            <a:off x="347472" y="1957444"/>
            <a:ext cx="2743200" cy="216982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050" dirty="0">
                <a:effectLst/>
                <a:latin typeface="Noto Sans" panose="020B0502040504020204" pitchFamily="34" charset="0"/>
              </a:rPr>
              <a:t>[State] requires you to bring one of the following forms of active ID with you to vote: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valid forms of ID accepted and other documentation or information required of voters to vote]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2]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3]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4] 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050" dirty="0">
                <a:effectLst/>
                <a:latin typeface="Noto Sans" panose="020B0502040504020204" pitchFamily="34" charset="0"/>
              </a:rPr>
              <a:t>For more information on voter ID requirements visit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 to view voter ID requirements]</a:t>
            </a:r>
            <a:endParaRPr lang="en-US" sz="1050" dirty="0">
              <a:effectLst/>
              <a:latin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590383"/>
          </a:xfrm>
        </p:spPr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Ways to Vote In Person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2487110"/>
            <a:ext cx="2798064" cy="27981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At the polls on Election Day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Polls are open on Election Day, [Election Date], [Election Day Hours]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Find your assigned voting location/nearest voting location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Online at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[Jurisdiction Website]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By calling the election office at [Jurisdiction Phone Number]</a:t>
            </a:r>
          </a:p>
          <a:p>
            <a:pPr marL="0" indent="0">
              <a:buNone/>
            </a:pPr>
            <a:r>
              <a:rPr lang="en-US" sz="1200" b="1" dirty="0">
                <a:effectLst/>
                <a:latin typeface="Noto Sans" panose="020B0502040504020204" pitchFamily="34" charset="0"/>
              </a:rPr>
              <a:t>In person before Election Day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You can vote early during the early voting period, from [Month date – Month date]. Learn more at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[Jurisdiction Website]</a:t>
            </a:r>
            <a:r>
              <a:rPr lang="en-US" dirty="0">
                <a:effectLst/>
                <a:latin typeface="Noto Sans" panose="020B0502040504020204" pitchFamily="34" charset="0"/>
              </a:rPr>
              <a:t>.  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8481" y="2346690"/>
            <a:ext cx="2916936" cy="4305415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To vote by mail, you </a:t>
            </a:r>
            <a:r>
              <a:rPr lang="en-US" sz="1200" dirty="0">
                <a:latin typeface="Noto Sans" panose="020B0502040504020204" pitchFamily="34" charset="0"/>
              </a:rPr>
              <a:t>must</a:t>
            </a:r>
            <a:r>
              <a:rPr lang="en-US" sz="1200" dirty="0">
                <a:effectLst/>
                <a:latin typeface="Noto Sans" panose="020B0502040504020204" pitchFamily="34" charset="0"/>
              </a:rPr>
              <a:t> request a ballot. Then you can mark the ballot and mail it back or drop it off. </a:t>
            </a:r>
          </a:p>
          <a:p>
            <a:pPr marL="0" indent="0">
              <a:lnSpc>
                <a:spcPct val="114000"/>
              </a:lnSpc>
              <a:buNone/>
            </a:pPr>
            <a:r>
              <a:rPr lang="en-US" sz="1200" b="1" dirty="0">
                <a:solidFill>
                  <a:srgbClr val="AB2124"/>
                </a:solidFill>
                <a:latin typeface="Noto Sans" panose="020B0502040504020204" pitchFamily="34" charset="0"/>
              </a:rPr>
              <a:t>Who is eligible for [vote by mail/absentee voting]?</a:t>
            </a:r>
          </a:p>
          <a:p>
            <a:pPr>
              <a:spcBef>
                <a:spcPts val="600"/>
              </a:spcBef>
            </a:pPr>
            <a:r>
              <a:rPr lang="en-US" dirty="0">
                <a:effectLst/>
                <a:latin typeface="Noto Sans" panose="020B0502040504020204" pitchFamily="34" charset="0"/>
              </a:rPr>
              <a:t>In [State] you must meet the following eligibility requirements to [vote-by-mail/cast an absentee ballot]: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[List eligibility requirements]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[List eligibility requirements]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[List eligibility requirements]</a:t>
            </a:r>
          </a:p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AB2124"/>
                </a:solidFill>
                <a:latin typeface="Noto Sans" panose="020B0502040504020204" pitchFamily="34" charset="0"/>
              </a:rPr>
              <a:t>How do I get a [mail/absentee] ballot?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Request a ballot by [Request Deadline: month, day, year] at </a:t>
            </a:r>
            <a:r>
              <a:rPr lang="en-US" b="1" u="sng" dirty="0">
                <a:effectLst/>
                <a:latin typeface="Noto Sans" panose="020B0502040504020204" pitchFamily="34" charset="0"/>
              </a:rPr>
              <a:t>[URL to the state website for absentee/vote by mail voting]</a:t>
            </a:r>
            <a:r>
              <a:rPr lang="en-US" dirty="0">
                <a:effectLst/>
                <a:latin typeface="Noto Sans" panose="020B0502040504020204" pitchFamily="34" charset="0"/>
              </a:rPr>
              <a:t>.</a:t>
            </a:r>
          </a:p>
          <a:p>
            <a:r>
              <a:rPr lang="en-US" dirty="0">
                <a:effectLst/>
                <a:latin typeface="Noto Sans" panose="020B0502040504020204" pitchFamily="34" charset="0"/>
              </a:rPr>
              <a:t>After you apply to [vote by mail/vote absentee], you will receive your ballot within [time frame].</a:t>
            </a:r>
          </a:p>
          <a:p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32AB294-9FF5-85A1-56C0-02E0779C86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1329518"/>
            <a:ext cx="2743200" cy="3955768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US" sz="1200" b="1" dirty="0">
                <a:solidFill>
                  <a:srgbClr val="AB2124"/>
                </a:solidFill>
                <a:latin typeface="Noto Sans" panose="020B0502040504020204" pitchFamily="34" charset="0"/>
              </a:rPr>
              <a:t>How do I mark my mail in the ballot?</a:t>
            </a:r>
          </a:p>
          <a:p>
            <a:pPr>
              <a:spcBef>
                <a:spcPts val="600"/>
              </a:spcBef>
            </a:pPr>
            <a:r>
              <a:rPr lang="en-US" dirty="0">
                <a:effectLst/>
                <a:latin typeface="Noto Sans" panose="020B0502040504020204" pitchFamily="34" charset="0"/>
              </a:rPr>
              <a:t>Follow the instructions on the top of your ballot to mark it correctly. Ballots must be marked using [a blue or black pen].</a:t>
            </a:r>
          </a:p>
          <a:p>
            <a:pPr>
              <a:lnSpc>
                <a:spcPct val="114000"/>
              </a:lnSpc>
            </a:pPr>
            <a:r>
              <a:rPr lang="en-US" sz="1200" b="1" dirty="0">
                <a:solidFill>
                  <a:srgbClr val="AB2124"/>
                </a:solidFill>
                <a:latin typeface="Noto Sans" panose="020B0502040504020204" pitchFamily="34" charset="0"/>
              </a:rPr>
              <a:t>How to return your [vote by mail/absentee] ballot</a:t>
            </a:r>
          </a:p>
          <a:p>
            <a:pPr>
              <a:spcBef>
                <a:spcPts val="600"/>
              </a:spcBef>
            </a:pPr>
            <a:r>
              <a:rPr lang="en-US" dirty="0">
                <a:effectLst/>
                <a:latin typeface="Noto Sans" panose="020B0502040504020204" pitchFamily="34" charset="0"/>
              </a:rPr>
              <a:t>Follow the instructions on the envelope to sign and seal your ballot. </a:t>
            </a:r>
          </a:p>
          <a:p>
            <a:r>
              <a:rPr lang="en-US" dirty="0">
                <a:effectLst/>
                <a:latin typeface="Noto Sans" panose="020B0502040504020204" pitchFamily="34" charset="0"/>
              </a:rPr>
              <a:t>To return your ballot, you can:</a:t>
            </a: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Mail your ballot, so that it is postmarked by Election Day, [Date: month, day, year]</a:t>
            </a: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Deliver your ballot to the [Elections Office name] </a:t>
            </a:r>
          </a:p>
          <a:p>
            <a:pPr marL="171450" indent="-17145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Drop off your ballot on Election Day at any polling place in [County name]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33432CEF-4C4F-09EE-C161-134B04FF9881}"/>
              </a:ext>
            </a:extLst>
          </p:cNvPr>
          <p:cNvSpPr txBox="1">
            <a:spLocks/>
          </p:cNvSpPr>
          <p:nvPr/>
        </p:nvSpPr>
        <p:spPr>
          <a:xfrm>
            <a:off x="3598164" y="347473"/>
            <a:ext cx="6003036" cy="7728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b="1" dirty="0">
                <a:effectLst/>
                <a:latin typeface="Noto Sans" panose="020B0502040504020204" pitchFamily="34" charset="0"/>
              </a:rPr>
              <a:t>Unable to get to the polls on Election day? </a:t>
            </a:r>
            <a:br>
              <a:rPr lang="en-US" sz="1800" b="1" dirty="0">
                <a:effectLst/>
                <a:latin typeface="Noto Sans" panose="020B0502040504020204" pitchFamily="34" charset="0"/>
              </a:rPr>
            </a:br>
            <a:r>
              <a:rPr lang="en-US" sz="1800" b="1" dirty="0">
                <a:effectLst/>
                <a:latin typeface="Noto Sans" panose="020B0502040504020204" pitchFamily="34" charset="0"/>
              </a:rPr>
              <a:t>You can vote by mail! </a:t>
            </a:r>
            <a:endParaRPr lang="en-US" sz="1800" dirty="0">
              <a:effectLst/>
              <a:latin typeface="Noto Sans" panose="020B0502040504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4A3486-AF5F-FF59-E8DC-AF3942438F6B}"/>
              </a:ext>
            </a:extLst>
          </p:cNvPr>
          <p:cNvCxnSpPr/>
          <p:nvPr/>
        </p:nvCxnSpPr>
        <p:spPr>
          <a:xfrm>
            <a:off x="282736" y="349074"/>
            <a:ext cx="27980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7A3FB5-4862-AE43-F680-7AEC550D2FCE}"/>
              </a:ext>
            </a:extLst>
          </p:cNvPr>
          <p:cNvCxnSpPr>
            <a:cxnSpLocks/>
          </p:cNvCxnSpPr>
          <p:nvPr/>
        </p:nvCxnSpPr>
        <p:spPr>
          <a:xfrm>
            <a:off x="3608562" y="349074"/>
            <a:ext cx="6109973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D0BC86-7762-8F53-E718-FCD47763D26B}"/>
              </a:ext>
            </a:extLst>
          </p:cNvPr>
          <p:cNvSpPr txBox="1"/>
          <p:nvPr/>
        </p:nvSpPr>
        <p:spPr>
          <a:xfrm>
            <a:off x="7566052" y="5318439"/>
            <a:ext cx="222550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effectLst/>
                <a:latin typeface="Noto Sans" panose="020B0502040504020204" pitchFamily="34" charset="0"/>
              </a:rPr>
              <a:t>All ballots must be [postmarked/delivered] by [time] Election Day, [Month day, 20XX].</a:t>
            </a:r>
          </a:p>
        </p:txBody>
      </p:sp>
      <p:pic>
        <p:nvPicPr>
          <p:cNvPr id="20" name="Picture 19" descr="A drawing of a person in a room&#10;&#10;Description automatically generated">
            <a:extLst>
              <a:ext uri="{FF2B5EF4-FFF2-40B4-BE49-F238E27FC236}">
                <a16:creationId xmlns:a16="http://schemas.microsoft.com/office/drawing/2014/main" id="{01C04280-24BD-0076-DCE1-B0643DF627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000" b="10394"/>
          <a:stretch/>
        </p:blipFill>
        <p:spPr>
          <a:xfrm>
            <a:off x="484632" y="1045605"/>
            <a:ext cx="2404872" cy="1135251"/>
          </a:xfrm>
          <a:prstGeom prst="rect">
            <a:avLst/>
          </a:prstGeom>
        </p:spPr>
      </p:pic>
      <p:pic>
        <p:nvPicPr>
          <p:cNvPr id="22" name="Picture 21" descr="A hand holding a pen and writing on a check&#10;&#10;Description automatically generated">
            <a:extLst>
              <a:ext uri="{FF2B5EF4-FFF2-40B4-BE49-F238E27FC236}">
                <a16:creationId xmlns:a16="http://schemas.microsoft.com/office/drawing/2014/main" id="{25F6B85C-7B99-9D40-7E79-299F19E3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481" y="1329518"/>
            <a:ext cx="2743200" cy="851338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ED2FE293-3007-7C04-AADB-B03D5A6BB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8362" y="5318439"/>
            <a:ext cx="457200" cy="4572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8711AC8-B60A-D254-E1D7-5114205E99EC}"/>
              </a:ext>
            </a:extLst>
          </p:cNvPr>
          <p:cNvSpPr txBox="1"/>
          <p:nvPr/>
        </p:nvSpPr>
        <p:spPr>
          <a:xfrm>
            <a:off x="541823" y="5460221"/>
            <a:ext cx="2279890" cy="1563666"/>
          </a:xfrm>
          <a:prstGeom prst="rect">
            <a:avLst/>
          </a:prstGeom>
          <a:noFill/>
          <a:ln w="12700">
            <a:solidFill>
              <a:srgbClr val="DDE9F5"/>
            </a:solidFill>
          </a:ln>
        </p:spPr>
        <p:txBody>
          <a:bodyPr wrap="square">
            <a:noAutofit/>
          </a:bodyPr>
          <a:lstStyle/>
          <a:p>
            <a:pPr algn="ctr"/>
            <a:br>
              <a:rPr lang="en-US" sz="1050" dirty="0">
                <a:effectLst/>
                <a:latin typeface="Noto Sans" panose="020B0502040504020204" pitchFamily="34" charset="0"/>
              </a:rPr>
            </a:br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r>
              <a:rPr lang="en-US" sz="1050" dirty="0">
                <a:effectLst/>
                <a:latin typeface="Noto Sans" panose="020B0502040504020204" pitchFamily="34" charset="0"/>
              </a:rPr>
              <a:t>Find early voting locations at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 to vote location lookup] </a:t>
            </a:r>
            <a:endParaRPr lang="en-US" sz="105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29" name="Picture 28" descr="A qr code with a few squares&#10;&#10;Description automatically generated">
            <a:extLst>
              <a:ext uri="{FF2B5EF4-FFF2-40B4-BE49-F238E27FC236}">
                <a16:creationId xmlns:a16="http://schemas.microsoft.com/office/drawing/2014/main" id="{BB8AD4DA-FE19-F165-0E4F-12E62C55B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668" y="5591543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0321F0-9C64-FA2D-3749-5D7953AF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505809"/>
            <a:ext cx="8675370" cy="1261207"/>
          </a:xfrm>
        </p:spPr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Design Notes 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24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(Delete this section when you finalize your design)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239391-7143-7F3F-5520-6A8CA2050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1767016"/>
            <a:ext cx="8675370" cy="523354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is meant to be printed on letter size paper and folded in thirds to create a trifold brochure. Print it with these settings: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Actual size (do not shrink or fit to page)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On both sides if the paper (double-sided), flipped on the short edge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E.g., </a:t>
            </a:r>
            <a:r>
              <a:rPr lang="en-US" sz="1600" b="0" dirty="0" err="1">
                <a:latin typeface="Noto Sans" panose="020B0502040504020204" pitchFamily="34" charset="0"/>
              </a:rPr>
              <a:t>vote.state.gov</a:t>
            </a:r>
            <a:r>
              <a:rPr lang="en-US" sz="1600" b="0" dirty="0">
                <a:latin typeface="Noto Sans" panose="020B0502040504020204" pitchFamily="34" charset="0"/>
              </a:rPr>
              <a:t>/register or </a:t>
            </a:r>
            <a:r>
              <a:rPr lang="en-US" sz="1600" b="0" dirty="0" err="1">
                <a:latin typeface="Noto Sans" panose="020B0502040504020204" pitchFamily="34" charset="0"/>
              </a:rPr>
              <a:t>govote.state.gov</a:t>
            </a:r>
            <a:endParaRPr lang="en-US" sz="1600" b="0" dirty="0"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Noto Sans" panose="020B0502040504020204" pitchFamily="34" charset="0"/>
              </a:rPr>
              <a:t>You can change the colors </a:t>
            </a:r>
            <a:r>
              <a:rPr lang="en-US" sz="1600" dirty="0">
                <a:effectLst/>
                <a:latin typeface="Noto Sans" panose="020B0502040504020204" pitchFamily="34" charset="0"/>
              </a:rPr>
              <a:t>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600" b="1" u="sng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600" dirty="0">
                <a:effectLst/>
                <a:latin typeface="Noto Sans" panose="020B0502040504020204" pitchFamily="34" charset="0"/>
              </a:rPr>
              <a:t>. Noto Sans is a legible font with robust language support. If you cannot use Noto Sans, you can use a sans serif font like Calibri.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910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6DC1977F-02C8-4F5C-A0F8-A4D287277802}"/>
</file>

<file path=customXml/itemProps2.xml><?xml version="1.0" encoding="utf-8"?>
<ds:datastoreItem xmlns:ds="http://schemas.openxmlformats.org/officeDocument/2006/customXml" ds:itemID="{7F5B7B37-2173-4B64-BDF8-8A4E6A6C7FE6}"/>
</file>

<file path=customXml/itemProps3.xml><?xml version="1.0" encoding="utf-8"?>
<ds:datastoreItem xmlns:ds="http://schemas.openxmlformats.org/officeDocument/2006/customXml" ds:itemID="{101EBEA3-F001-4E07-A932-3E731E05DDF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1111</TotalTime>
  <Words>780</Words>
  <Application>Microsoft Macintosh PowerPoint</Application>
  <PresentationFormat>Custom</PresentationFormat>
  <Paragraphs>59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Noto Sans</vt:lpstr>
      <vt:lpstr>Office Theme</vt:lpstr>
      <vt:lpstr>Voting Options How to choose when and where to vote</vt:lpstr>
      <vt:lpstr>Ways to Vote In Person</vt:lpstr>
      <vt:lpstr>Design Notes  (Delete this section when you finalize your design)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16</cp:revision>
  <dcterms:created xsi:type="dcterms:W3CDTF">2024-06-06T00:01:58Z</dcterms:created>
  <dcterms:modified xsi:type="dcterms:W3CDTF">2024-07-10T22:25:21Z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