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6858000" cy="9144000"/>
  <p:embeddedFontLst>
    <p:embeddedFont>
      <p:font typeface="Noto Sans" panose="020B050204050402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QLgW49TUdg2V2QGlo2t35iPgT5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18"/>
    <p:restoredTop sz="94606"/>
  </p:normalViewPr>
  <p:slideViewPr>
    <p:cSldViewPr snapToGrid="0">
      <p:cViewPr varScale="1">
        <p:scale>
          <a:sx n="81" d="100"/>
          <a:sy n="81" d="100"/>
        </p:scale>
        <p:origin x="29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23" Type="http://schemas.openxmlformats.org/officeDocument/2006/relationships/customXml" Target="../customXml/item3.xml"/><Relationship Id="rId19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0"/>
              <a:buFont typeface="Noto Sans"/>
              <a:buNone/>
              <a:defRPr>
                <a:latin typeface="Noto Sans"/>
                <a:ea typeface="Noto Sans"/>
                <a:cs typeface="Noto Sans"/>
                <a:sym typeface="No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973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1pPr>
            <a:lvl2pPr marL="914400" lvl="1" indent="-35814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2pPr>
            <a:lvl3pPr marL="1371600" lvl="2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3pPr>
            <a:lvl4pPr marL="1828800" lvl="3" indent="-325755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4pPr>
            <a:lvl5pPr marL="2286000" lvl="4" indent="-325754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Char char="•"/>
              <a:defRPr>
                <a:latin typeface="Noto Sans"/>
                <a:ea typeface="Noto Sans"/>
                <a:cs typeface="Noto Sans"/>
                <a:sym typeface="Noto Sans"/>
              </a:defRPr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1"/>
          </p:nvPr>
        </p:nvSpPr>
        <p:spPr>
          <a:xfrm rot="5400000">
            <a:off x="695219" y="2516718"/>
            <a:ext cx="6381962" cy="6703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 rot="5400000">
            <a:off x="2138071" y="3959569"/>
            <a:ext cx="8524029" cy="1675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 rot="5400000">
            <a:off x="-1262353" y="2332223"/>
            <a:ext cx="8524029" cy="493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Noto Sans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/>
            </a:lvl1pPr>
            <a:lvl2pPr lvl="1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2pPr>
            <a:lvl3pPr lvl="2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/>
            </a:lvl3pPr>
            <a:lvl4pPr lvl="3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4pPr>
            <a:lvl5pPr lvl="4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5pPr>
            <a:lvl6pPr lvl="5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6pPr>
            <a:lvl7pPr lvl="6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7pPr>
            <a:lvl8pPr lvl="7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8pPr>
            <a:lvl9pPr lvl="8" algn="ctr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100"/>
              <a:buFont typeface="Noto Sans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530"/>
              <a:buNone/>
              <a:defRPr sz="153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rgbClr val="888888"/>
              </a:buClr>
              <a:buSzPts val="1360"/>
              <a:buNone/>
              <a:defRPr sz="136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3934778" y="2677584"/>
            <a:ext cx="3303270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 b="1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 b="1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535366" y="3674110"/>
            <a:ext cx="3288089" cy="540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3"/>
          </p:nvPr>
        </p:nvSpPr>
        <p:spPr>
          <a:xfrm>
            <a:off x="3934778" y="2465706"/>
            <a:ext cx="3304282" cy="120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40"/>
              <a:buNone/>
              <a:defRPr sz="2040" b="1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None/>
              <a:defRPr sz="1530" b="1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 b="1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4"/>
          </p:nvPr>
        </p:nvSpPr>
        <p:spPr>
          <a:xfrm>
            <a:off x="3934778" y="3674110"/>
            <a:ext cx="3304282" cy="5404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Noto Sans"/>
              <a:buNone/>
              <a:defRPr sz="2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132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720"/>
              <a:buChar char="•"/>
              <a:defRPr sz="2720"/>
            </a:lvl1pPr>
            <a:lvl2pPr marL="914400" lvl="1" indent="-37973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380"/>
              <a:buChar char="•"/>
              <a:defRPr sz="2380"/>
            </a:lvl2pPr>
            <a:lvl3pPr marL="1371600" lvl="2" indent="-358139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Char char="•"/>
              <a:defRPr sz="2040"/>
            </a:lvl3pPr>
            <a:lvl4pPr marL="1828800" lvl="3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5pPr>
            <a:lvl6pPr marL="2743200" lvl="5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2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Noto Sans"/>
              <a:buNone/>
              <a:defRPr sz="272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>
            <a:spLocks noGrp="1"/>
          </p:cNvSpPr>
          <p:nvPr>
            <p:ph type="pic" idx="2"/>
          </p:nvPr>
        </p:nvSpPr>
        <p:spPr>
          <a:xfrm>
            <a:off x="3304282" y="1448226"/>
            <a:ext cx="3934778" cy="714798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>
            <a:spLocks noGrp="1"/>
          </p:cNvSpPr>
          <p:nvPr>
            <p:ph type="body" idx="1"/>
          </p:nvPr>
        </p:nvSpPr>
        <p:spPr>
          <a:xfrm>
            <a:off x="535365" y="3017520"/>
            <a:ext cx="2506801" cy="559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360"/>
              <a:buNone/>
              <a:defRPr sz="1360"/>
            </a:lvl1pPr>
            <a:lvl2pPr marL="914400" lvl="1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190"/>
              <a:buNone/>
              <a:defRPr sz="1190"/>
            </a:lvl2pPr>
            <a:lvl3pPr marL="1371600" lvl="2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020"/>
              <a:buNone/>
              <a:defRPr sz="1020"/>
            </a:lvl3pPr>
            <a:lvl4pPr marL="1828800" lvl="3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4pPr>
            <a:lvl5pPr marL="2286000" lvl="4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5pPr>
            <a:lvl6pPr marL="2743200" lvl="5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6pPr>
            <a:lvl7pPr marL="3200400" lvl="6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7pPr>
            <a:lvl8pPr marL="3657600" lvl="7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8pPr>
            <a:lvl9pPr marL="4114800" lvl="8" indent="-228600" algn="l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850"/>
              <a:buNone/>
              <a:defRPr sz="85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0"/>
              <a:buFont typeface="Noto Sans"/>
              <a:buNone/>
              <a:defRPr sz="37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973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Char char="•"/>
              <a:defRPr sz="238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marL="914400" marR="0" lvl="1" indent="-35814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0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3pPr>
            <a:lvl4pPr marL="1828800" marR="0" lvl="3" indent="-325755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4pPr>
            <a:lvl5pPr marL="2286000" marR="0" lvl="4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5pPr>
            <a:lvl6pPr marL="2743200" marR="0" lvl="5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dt" idx="10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ftr" idx="11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2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noto/specimen/Noto+San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84;p1">
            <a:extLst>
              <a:ext uri="{FF2B5EF4-FFF2-40B4-BE49-F238E27FC236}">
                <a16:creationId xmlns:a16="http://schemas.microsoft.com/office/drawing/2014/main" id="{C2D5022F-7E5D-FAE0-4CBC-2C01DB9AD262}"/>
              </a:ext>
            </a:extLst>
          </p:cNvPr>
          <p:cNvSpPr/>
          <p:nvPr/>
        </p:nvSpPr>
        <p:spPr>
          <a:xfrm>
            <a:off x="305213" y="7747518"/>
            <a:ext cx="7065000" cy="1743066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0" y="0"/>
            <a:ext cx="7772393" cy="1523999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>
            <a:spLocks noGrp="1"/>
          </p:cNvSpPr>
          <p:nvPr>
            <p:ph type="title"/>
          </p:nvPr>
        </p:nvSpPr>
        <p:spPr>
          <a:xfrm>
            <a:off x="1302422" y="761999"/>
            <a:ext cx="6045204" cy="4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"/>
              <a:buNone/>
            </a:pPr>
            <a:r>
              <a:rPr lang="en-US" sz="3200" b="1" dirty="0"/>
              <a:t>[Voter question]</a:t>
            </a:r>
            <a:endParaRPr sz="2800" b="1" dirty="0"/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2761" y="265056"/>
            <a:ext cx="969818" cy="969818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1302422" y="295695"/>
            <a:ext cx="61929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1E4E79"/>
                </a:solidFill>
                <a:latin typeface="Noto Sans"/>
                <a:ea typeface="Noto Sans"/>
                <a:cs typeface="Noto Sans"/>
                <a:sym typeface="Noto Sans"/>
              </a:rPr>
              <a:t>{Franklin} County</a:t>
            </a:r>
            <a:endParaRPr sz="1800">
              <a:solidFill>
                <a:srgbClr val="1E4E79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1252579" y="1789055"/>
            <a:ext cx="6181641" cy="129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800" b="1" dirty="0">
                <a:effectLst/>
                <a:latin typeface="Noto Sans" panose="020B0502040504020204" pitchFamily="34" charset="0"/>
              </a:rPr>
              <a:t>The deadline to [action] is [Month day, year]</a:t>
            </a:r>
            <a:endParaRPr lang="en-US" sz="1800" dirty="0">
              <a:effectLst/>
              <a:latin typeface="Noto Sans" panose="020B0502040504020204" pitchFamily="34" charset="0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[Action] at </a:t>
            </a: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[URL, email, etc</a:t>
            </a:r>
            <a:r>
              <a:rPr lang="en-US" sz="1800" b="1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.</a:t>
            </a:r>
            <a:r>
              <a:rPr lang="en-US" sz="1800" b="1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]</a:t>
            </a:r>
            <a:endParaRPr lang="en-US" sz="1800" dirty="0"/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For questions, </a:t>
            </a:r>
            <a:r>
              <a:rPr lang="en-US" sz="1800" b="0" u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0"/>
                  </a:ext>
                </a:extLst>
              </a:rPr>
              <a:t>call (555) 555-5555 or TTY 555</a:t>
            </a:r>
            <a:endParaRPr lang="en-US" sz="1800" dirty="0"/>
          </a:p>
        </p:txBody>
      </p:sp>
      <p:cxnSp>
        <p:nvCxnSpPr>
          <p:cNvPr id="93" name="Google Shape;93;p1"/>
          <p:cNvCxnSpPr/>
          <p:nvPr/>
        </p:nvCxnSpPr>
        <p:spPr>
          <a:xfrm>
            <a:off x="424770" y="3380509"/>
            <a:ext cx="6825874" cy="0"/>
          </a:xfrm>
          <a:prstGeom prst="straightConnector1">
            <a:avLst/>
          </a:prstGeom>
          <a:noFill/>
          <a:ln w="28575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4" name="Google Shape;9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4770" y="1784677"/>
            <a:ext cx="6858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8;p1">
            <a:extLst>
              <a:ext uri="{FF2B5EF4-FFF2-40B4-BE49-F238E27FC236}">
                <a16:creationId xmlns:a16="http://schemas.microsoft.com/office/drawing/2014/main" id="{74F38977-36A2-2E27-EBA9-390B1F643D58}"/>
              </a:ext>
            </a:extLst>
          </p:cNvPr>
          <p:cNvSpPr txBox="1">
            <a:spLocks/>
          </p:cNvSpPr>
          <p:nvPr/>
        </p:nvSpPr>
        <p:spPr>
          <a:xfrm>
            <a:off x="338179" y="3677633"/>
            <a:ext cx="3915166" cy="320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7973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380"/>
              <a:buFont typeface="Arial"/>
              <a:buChar char="•"/>
              <a:defRPr sz="238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1pPr>
            <a:lvl2pPr marL="914400" marR="0" lvl="1" indent="-35814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04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3pPr>
            <a:lvl4pPr marL="1828800" marR="0" lvl="3" indent="-325755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4pPr>
            <a:lvl5pPr marL="2286000" marR="0" lvl="4" indent="-325754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42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53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1" dirty="0"/>
              <a:t>[Heading as a voter question]</a:t>
            </a:r>
          </a:p>
          <a:p>
            <a:pPr marL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Content:</a:t>
            </a:r>
          </a:p>
          <a:p>
            <a:pPr marL="194310" lvl="0" indent="-19431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 dirty="0"/>
              <a:t>List or bullet item</a:t>
            </a:r>
          </a:p>
          <a:p>
            <a:pPr marL="194310" indent="-194310">
              <a:lnSpc>
                <a:spcPct val="114000"/>
              </a:lnSpc>
              <a:buSzPts val="1400"/>
            </a:pPr>
            <a:r>
              <a:rPr lang="en-US" sz="1400" dirty="0"/>
              <a:t>List or bullet item</a:t>
            </a:r>
          </a:p>
          <a:p>
            <a:pPr marL="194310" indent="-194310">
              <a:lnSpc>
                <a:spcPct val="114000"/>
              </a:lnSpc>
              <a:buSzPts val="1400"/>
            </a:pPr>
            <a:r>
              <a:rPr lang="en-US" sz="1400" dirty="0"/>
              <a:t>List or bullet item</a:t>
            </a:r>
          </a:p>
        </p:txBody>
      </p:sp>
      <p:sp>
        <p:nvSpPr>
          <p:cNvPr id="9" name="Google Shape;93;p1">
            <a:extLst>
              <a:ext uri="{FF2B5EF4-FFF2-40B4-BE49-F238E27FC236}">
                <a16:creationId xmlns:a16="http://schemas.microsoft.com/office/drawing/2014/main" id="{AC135DD6-82B2-0FA4-33FB-DB218F3CF895}"/>
              </a:ext>
            </a:extLst>
          </p:cNvPr>
          <p:cNvSpPr txBox="1"/>
          <p:nvPr/>
        </p:nvSpPr>
        <p:spPr>
          <a:xfrm>
            <a:off x="4596847" y="3677633"/>
            <a:ext cx="2653797" cy="320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[Heading as a voter question]</a:t>
            </a:r>
          </a:p>
          <a:p>
            <a:pPr marL="0" marR="0" lvl="0" indent="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u="none" dirty="0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"/>
              </a:rPr>
              <a:t>Content:</a:t>
            </a:r>
            <a:endParaRPr lang="en-US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194310" lvl="0" indent="-194310" algn="l" rtl="0">
              <a:lnSpc>
                <a:spcPct val="114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or bullet item</a:t>
            </a:r>
          </a:p>
          <a:p>
            <a:pPr marL="194310" indent="-194310">
              <a:lnSpc>
                <a:spcPct val="114000"/>
              </a:lnSpc>
              <a:spcBef>
                <a:spcPts val="850"/>
              </a:spcBef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or bullet item</a:t>
            </a:r>
          </a:p>
          <a:p>
            <a:pPr marL="194310" indent="-194310">
              <a:lnSpc>
                <a:spcPct val="114000"/>
              </a:lnSpc>
              <a:spcBef>
                <a:spcPts val="850"/>
              </a:spcBef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List or bullet item</a:t>
            </a:r>
          </a:p>
        </p:txBody>
      </p:sp>
      <p:sp>
        <p:nvSpPr>
          <p:cNvPr id="11" name="Google Shape;91;p1">
            <a:extLst>
              <a:ext uri="{FF2B5EF4-FFF2-40B4-BE49-F238E27FC236}">
                <a16:creationId xmlns:a16="http://schemas.microsoft.com/office/drawing/2014/main" id="{FF9E92E9-5B71-2634-9B73-105499C9FFF0}"/>
              </a:ext>
            </a:extLst>
          </p:cNvPr>
          <p:cNvSpPr txBox="1"/>
          <p:nvPr/>
        </p:nvSpPr>
        <p:spPr>
          <a:xfrm>
            <a:off x="1252575" y="7911275"/>
            <a:ext cx="5998200" cy="124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  <a:buClr>
                <a:schemeClr val="dk1"/>
              </a:buClr>
              <a:buSzPts val="1800"/>
            </a:pPr>
            <a:r>
              <a:rPr lang="en-US" b="1" u="none" dirty="0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Noto Sans"/>
              </a:rPr>
              <a:t>[Callout topic]</a:t>
            </a:r>
            <a:endParaRPr lang="en-U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Open Sans"/>
            </a:endParaRPr>
          </a:p>
          <a:p>
            <a:pPr>
              <a:lnSpc>
                <a:spcPct val="114000"/>
              </a:lnSpc>
              <a:buClr>
                <a:schemeClr val="dk1"/>
              </a:buClr>
              <a:buSzPts val="1800"/>
            </a:pPr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Open Sans"/>
              </a:rPr>
              <a:t>Content</a:t>
            </a:r>
            <a:endParaRPr lang="en-US" b="1" u="none" dirty="0">
              <a:solidFill>
                <a:schemeClr val="dk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  <a:sym typeface="Noto Sans"/>
            </a:endParaRPr>
          </a:p>
        </p:txBody>
      </p:sp>
      <p:pic>
        <p:nvPicPr>
          <p:cNvPr id="12" name="Google Shape;94;p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E85547E2-A5C8-C83E-6E95-AF91CAC96AF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1482" y="7939860"/>
            <a:ext cx="685800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534353" y="535519"/>
            <a:ext cx="6703695" cy="739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Noto Sans"/>
              <a:buNone/>
            </a:pPr>
            <a:r>
              <a:rPr lang="en-US" b="1"/>
              <a:t>Design guidelines</a:t>
            </a:r>
            <a:endParaRPr/>
          </a:p>
        </p:txBody>
      </p:sp>
      <p:sp>
        <p:nvSpPr>
          <p:cNvPr id="102" name="Google Shape;102;p2"/>
          <p:cNvSpPr txBox="1">
            <a:spLocks noGrp="1"/>
          </p:cNvSpPr>
          <p:nvPr>
            <p:ph type="body" idx="1"/>
          </p:nvPr>
        </p:nvSpPr>
        <p:spPr>
          <a:xfrm>
            <a:off x="534353" y="1717963"/>
            <a:ext cx="6476047" cy="7804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94310" lvl="0" indent="-19431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Replace the seal with your own county or state seal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Be sure to update the design with your own county’s name, contact information, and relevant dates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Change or switch out terms that your jurisdiction uses (for example, absentee voting instead vote by mail voting) 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If your county’s website link does not fit the provided space at the bottom, work with your IT team to create a shortened or vanity URL that is simple and easy to remember. </a:t>
            </a:r>
            <a:endParaRPr sz="2000" dirty="0"/>
          </a:p>
          <a:p>
            <a:pPr marL="582930" lvl="1" indent="-191770" algn="l" rtl="0">
              <a:spcBef>
                <a:spcPts val="850"/>
              </a:spcBef>
              <a:spcAft>
                <a:spcPts val="0"/>
              </a:spcAft>
              <a:buSzPts val="2000"/>
              <a:buChar char="•"/>
            </a:pPr>
            <a:r>
              <a:rPr lang="en-US" sz="2000" dirty="0"/>
              <a:t>E.g., </a:t>
            </a:r>
            <a:r>
              <a:rPr lang="en-US" sz="2000" dirty="0" err="1"/>
              <a:t>vote.state.gov</a:t>
            </a:r>
            <a:r>
              <a:rPr lang="en-US" sz="2000" dirty="0"/>
              <a:t>/register or </a:t>
            </a:r>
            <a:r>
              <a:rPr lang="en-US" sz="2000" dirty="0" err="1"/>
              <a:t>govote.state.gov</a:t>
            </a:r>
            <a:endParaRPr sz="2000" dirty="0"/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You can change the colors to better match your organization’s branding. If you do so, be sure there’s enough color contrast to make it accessible. </a:t>
            </a:r>
            <a:endParaRPr sz="2000" dirty="0"/>
          </a:p>
          <a:p>
            <a:pPr marL="194310" indent="-194310">
              <a:buSzPts val="2000"/>
            </a:pPr>
            <a:r>
              <a:rPr lang="en-US" sz="2000" dirty="0"/>
              <a:t>This template uses the Noto Sans font family available through </a:t>
            </a:r>
            <a:r>
              <a:rPr lang="en-US" sz="2000" dirty="0">
                <a:hlinkClick r:id="rId3"/>
              </a:rPr>
              <a:t>Google Fonts</a:t>
            </a:r>
            <a:r>
              <a:rPr lang="en-US" sz="2000" dirty="0"/>
              <a:t>. Noto Sans is a legible font with robust language support. If you cannot use Noto Sans, you can use Calibri. </a:t>
            </a:r>
          </a:p>
          <a:p>
            <a:pPr marL="194310" lvl="0" indent="-194310" algn="l" rtl="0">
              <a:lnSpc>
                <a:spcPct val="90000"/>
              </a:lnSpc>
              <a:spcBef>
                <a:spcPts val="85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dirty="0"/>
              <a:t>Export the file as a PDF to get printed professionally. </a:t>
            </a:r>
            <a:endParaRPr sz="2000" dirty="0"/>
          </a:p>
        </p:txBody>
      </p:sp>
      <p:sp>
        <p:nvSpPr>
          <p:cNvPr id="103" name="Google Shape;103;p2"/>
          <p:cNvSpPr txBox="1"/>
          <p:nvPr/>
        </p:nvSpPr>
        <p:spPr>
          <a:xfrm>
            <a:off x="5769665" y="643458"/>
            <a:ext cx="2002735" cy="523220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Delete this slide when you finalize your design</a:t>
            </a:r>
            <a:endParaRPr sz="14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1EA99ED4-F774-40C3-B537-E2D2814706FA}"/>
</file>

<file path=customXml/itemProps2.xml><?xml version="1.0" encoding="utf-8"?>
<ds:datastoreItem xmlns:ds="http://schemas.openxmlformats.org/officeDocument/2006/customXml" ds:itemID="{D6D62E2F-F001-4027-B2B0-AC68379C87FB}"/>
</file>

<file path=customXml/itemProps3.xml><?xml version="1.0" encoding="utf-8"?>
<ds:datastoreItem xmlns:ds="http://schemas.openxmlformats.org/officeDocument/2006/customXml" ds:itemID="{5F2B1E3A-936D-41A4-8683-2CFCFCD990F9}"/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276</Words>
  <Application>Microsoft Macintosh PowerPoint</Application>
  <PresentationFormat>Custom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Noto Sans</vt:lpstr>
      <vt:lpstr>Calibri</vt:lpstr>
      <vt:lpstr>Office Theme</vt:lpstr>
      <vt:lpstr>[Voter question]</vt:lpstr>
      <vt:lpstr>Design guidelines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registered to vote?</dc:title>
  <dc:creator>Kimberly Gail Losenara</dc:creator>
  <cp:lastModifiedBy>Losenara, Kimberly (Contractor)@GOVOPS</cp:lastModifiedBy>
  <cp:revision>10</cp:revision>
  <dcterms:created xsi:type="dcterms:W3CDTF">2024-02-16T06:32:54Z</dcterms:created>
  <dcterms:modified xsi:type="dcterms:W3CDTF">2024-07-08T23:37:53Z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