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772400" cy="10058400"/>
  <p:notesSz cx="6858000" cy="9144000"/>
  <p:embeddedFontLst>
    <p:embeddedFont>
      <p:font typeface="Noto Sans" panose="020B0502040504020204" pitchFamily="3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h+DE4My+R7mHrjTVf4GeZ6OjNgs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brady@eac.gov" initials="" lastIdx="3" clrIdx="0"/>
  <p:cmAuthor id="1" name="Kimberly Gail Losenara" initials="" lastIdx="1" clrIdx="1"/>
  <p:cmAuthor id="2" name="Kimberly Gail Losenara" initials="KL" lastIdx="1" clrIdx="2">
    <p:extLst>
      <p:ext uri="{19B8F6BF-5375-455C-9EA6-DF929625EA0E}">
        <p15:presenceInfo xmlns:p15="http://schemas.microsoft.com/office/powerpoint/2012/main" userId="517f6b00e891b08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18"/>
    <p:restoredTop sz="94694"/>
  </p:normalViewPr>
  <p:slideViewPr>
    <p:cSldViewPr snapToGrid="0">
      <p:cViewPr varScale="1">
        <p:scale>
          <a:sx n="79" d="100"/>
          <a:sy n="79" d="100"/>
        </p:scale>
        <p:origin x="298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3.fntdata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24" Type="http://schemas.openxmlformats.org/officeDocument/2006/relationships/customXml" Target="../customXml/item3.xml"/><Relationship Id="rId5" Type="http://schemas.openxmlformats.org/officeDocument/2006/relationships/font" Target="fonts/font1.fntdata"/><Relationship Id="rId23" Type="http://schemas.openxmlformats.org/officeDocument/2006/relationships/customXml" Target="../customXml/item2.xml"/><Relationship Id="rId19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0"/>
              <a:buFont typeface="Noto Sans"/>
              <a:buNone/>
              <a:defRPr>
                <a:latin typeface="Noto Sans"/>
                <a:ea typeface="Noto Sans"/>
                <a:cs typeface="Noto Sans"/>
                <a:sym typeface="No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973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1pPr>
            <a:lvl2pPr marL="914400" lvl="1" indent="-35814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2pPr>
            <a:lvl3pPr marL="1371600" lvl="2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3pPr>
            <a:lvl4pPr marL="1828800" lvl="3" indent="-325755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4pPr>
            <a:lvl5pPr marL="2286000" lvl="4" indent="-325754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body" idx="1"/>
          </p:nvPr>
        </p:nvSpPr>
        <p:spPr>
          <a:xfrm rot="5400000">
            <a:off x="695219" y="2516718"/>
            <a:ext cx="6381962" cy="6703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 rot="5400000">
            <a:off x="2138071" y="3959569"/>
            <a:ext cx="8524029" cy="1675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 rot="5400000">
            <a:off x="-1262353" y="2332223"/>
            <a:ext cx="8524029" cy="4930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00"/>
              <a:buFont typeface="Noto Sans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/>
            </a:lvl1pPr>
            <a:lvl2pPr lvl="1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2pPr>
            <a:lvl3pPr lvl="2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/>
            </a:lvl3pPr>
            <a:lvl4pPr lvl="3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4pPr>
            <a:lvl5pPr lvl="4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5pPr>
            <a:lvl6pPr lvl="5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6pPr>
            <a:lvl7pPr lvl="6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7pPr>
            <a:lvl8pPr lvl="7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8pPr>
            <a:lvl9pPr lvl="8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00"/>
              <a:buFont typeface="Noto Sans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530"/>
              <a:buNone/>
              <a:defRPr sz="153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3934778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 b="1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 b="1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2"/>
          </p:nvPr>
        </p:nvSpPr>
        <p:spPr>
          <a:xfrm>
            <a:off x="535366" y="3674110"/>
            <a:ext cx="3288089" cy="540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3"/>
          </p:nvPr>
        </p:nvSpPr>
        <p:spPr>
          <a:xfrm>
            <a:off x="3934778" y="2465706"/>
            <a:ext cx="3304282" cy="120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 b="1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 b="1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4"/>
          </p:nvPr>
        </p:nvSpPr>
        <p:spPr>
          <a:xfrm>
            <a:off x="3934778" y="3674110"/>
            <a:ext cx="3304282" cy="540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Noto Sans"/>
              <a:buNone/>
              <a:defRPr sz="2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132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720"/>
              <a:buChar char="•"/>
              <a:defRPr sz="2720"/>
            </a:lvl1pPr>
            <a:lvl2pPr marL="914400" lvl="1" indent="-37973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  <a:defRPr sz="2380"/>
            </a:lvl2pPr>
            <a:lvl3pPr marL="1371600" lvl="2" indent="-358139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  <a:defRPr sz="2040"/>
            </a:lvl3pPr>
            <a:lvl4pPr marL="1828800" lvl="3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4pPr>
            <a:lvl5pPr marL="2286000" lvl="4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5pPr>
            <a:lvl6pPr marL="2743200" lvl="5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marL="3200400" lvl="6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marL="3657600" lvl="7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marL="4114800" lvl="8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body" idx="2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Noto Sans"/>
              <a:buNone/>
              <a:defRPr sz="2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>
            <a:spLocks noGrp="1"/>
          </p:cNvSpPr>
          <p:nvPr>
            <p:ph type="pic" idx="2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>
            <a:spLocks noGrp="1"/>
          </p:cNvSpPr>
          <p:nvPr>
            <p:ph type="body" idx="1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0"/>
              <a:buFont typeface="Noto Sans"/>
              <a:buNone/>
              <a:defRPr sz="37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973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Char char="•"/>
              <a:defRPr sz="238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marL="914400" marR="0" lvl="1" indent="-35814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0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2pPr>
            <a:lvl3pPr marL="1371600" marR="0" lvl="2" indent="-33655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3pPr>
            <a:lvl4pPr marL="1828800" marR="0" lvl="3" indent="-325755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4pPr>
            <a:lvl5pPr marL="2286000" marR="0" lvl="4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5pPr>
            <a:lvl6pPr marL="2743200" marR="0" lvl="5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noto/specimen/Noto+San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7772393" cy="1523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title"/>
          </p:nvPr>
        </p:nvSpPr>
        <p:spPr>
          <a:xfrm>
            <a:off x="1302422" y="761999"/>
            <a:ext cx="6045204" cy="4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"/>
              <a:buNone/>
            </a:pPr>
            <a:r>
              <a:rPr lang="en-US" sz="3200" b="1" dirty="0"/>
              <a:t>Are you registered to vote?</a:t>
            </a:r>
            <a:endParaRPr sz="2800" b="1" dirty="0"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2761" y="265056"/>
            <a:ext cx="969818" cy="96981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>
            <a:spLocks noGrp="1"/>
          </p:cNvSpPr>
          <p:nvPr>
            <p:ph type="body" idx="1"/>
          </p:nvPr>
        </p:nvSpPr>
        <p:spPr>
          <a:xfrm>
            <a:off x="338179" y="3677633"/>
            <a:ext cx="3915166" cy="320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1" dirty="0"/>
              <a:t>Are you eligible to vote?</a:t>
            </a:r>
            <a:endParaRPr sz="1800" b="1" dirty="0"/>
          </a:p>
          <a:p>
            <a:pPr marL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dirty="0"/>
              <a:t>To be eligible to vote:</a:t>
            </a:r>
            <a:endParaRPr dirty="0"/>
          </a:p>
          <a:p>
            <a:pPr marL="194310" lvl="0" indent="-19431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 dirty="0"/>
              <a:t>You must be a citizen of the United States.</a:t>
            </a:r>
            <a:endParaRPr sz="1400" dirty="0"/>
          </a:p>
          <a:p>
            <a:pPr marL="194310" lvl="0" indent="-19431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 dirty="0"/>
              <a:t>You must live in [State].</a:t>
            </a:r>
            <a:endParaRPr sz="1400" dirty="0"/>
          </a:p>
          <a:p>
            <a:pPr marL="194310" lvl="0" indent="-19431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 dirty="0"/>
              <a:t>You must be at least 18 years of age on or before election day.</a:t>
            </a:r>
            <a:endParaRPr sz="1400" dirty="0"/>
          </a:p>
          <a:p>
            <a:pPr marL="194310" lvl="0" indent="-19431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 dirty="0"/>
              <a:t>You must not be barred from voting because of a disqualifying felony conviction.</a:t>
            </a:r>
            <a:endParaRPr sz="1400" dirty="0"/>
          </a:p>
          <a:p>
            <a:pPr marL="194310" lvl="0" indent="-19431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 dirty="0"/>
              <a:t>You must not have been judged "mentally incompetent" in a court of law.</a:t>
            </a:r>
            <a:endParaRPr sz="1400" dirty="0"/>
          </a:p>
        </p:txBody>
      </p:sp>
      <p:sp>
        <p:nvSpPr>
          <p:cNvPr id="89" name="Google Shape;89;p1"/>
          <p:cNvSpPr/>
          <p:nvPr/>
        </p:nvSpPr>
        <p:spPr>
          <a:xfrm>
            <a:off x="282750" y="7747518"/>
            <a:ext cx="7065000" cy="201518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1302422" y="295695"/>
            <a:ext cx="61929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[Franklin</a:t>
            </a:r>
            <a:r>
              <a:rPr lang="en-US" sz="1800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]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 County</a:t>
            </a:r>
            <a:endParaRPr sz="1800" dirty="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1252575" y="7911275"/>
            <a:ext cx="5998200" cy="16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  <a:buClr>
                <a:schemeClr val="dk1"/>
              </a:buClr>
              <a:buSzPts val="1800"/>
            </a:pPr>
            <a:r>
              <a:rPr lang="en-US" sz="1800" b="1" u="none" dirty="0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Noto Sans"/>
              </a:rPr>
              <a:t>Overseas or military voters</a:t>
            </a:r>
            <a:endParaRPr lang="en-U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Open Sans"/>
            </a:endParaRPr>
          </a:p>
          <a:p>
            <a:pPr>
              <a:lnSpc>
                <a:spcPct val="114000"/>
              </a:lnSpc>
              <a:buClr>
                <a:schemeClr val="dk1"/>
              </a:buClr>
              <a:buSzPts val="1800"/>
            </a:pPr>
            <a:r>
              <a:rPr lang="en-US" b="0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You can register to vote and request a ballot at  </a:t>
            </a:r>
            <a:r>
              <a:rPr lang="en-US" b="1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[</a:t>
            </a:r>
            <a:r>
              <a:rPr lang="en-US" b="1" i="0" u="none" strike="noStrike" dirty="0" err="1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vote.state.gov</a:t>
            </a:r>
            <a:r>
              <a:rPr lang="en-US" b="1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/</a:t>
            </a:r>
            <a:r>
              <a:rPr lang="en-US" b="1" i="0" u="none" strike="noStrike" dirty="0" err="1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bymail</a:t>
            </a:r>
            <a:r>
              <a:rPr lang="en-US" b="1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]. </a:t>
            </a:r>
            <a:r>
              <a:rPr lang="en-US" b="0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You can choose whether to receive your ballot by mail or electronically [by email/fax/portal.]]</a:t>
            </a:r>
          </a:p>
          <a:p>
            <a:pPr>
              <a:lnSpc>
                <a:spcPct val="114000"/>
              </a:lnSpc>
              <a:buClr>
                <a:schemeClr val="dk1"/>
              </a:buClr>
              <a:buSzPts val="1800"/>
            </a:pPr>
            <a:endParaRPr lang="en-US" b="0" i="0" u="none" strike="noStrik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Open Sans"/>
            </a:endParaRPr>
          </a:p>
          <a:p>
            <a:pPr>
              <a:lnSpc>
                <a:spcPct val="114000"/>
              </a:lnSpc>
              <a:buClr>
                <a:schemeClr val="dk1"/>
              </a:buClr>
              <a:buSzPts val="1800"/>
            </a:pPr>
            <a:r>
              <a:rPr lang="en-US" b="0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You can also use the Federal Post Card Application found at </a:t>
            </a:r>
            <a:r>
              <a:rPr lang="en-US" b="1" i="0" u="none" strike="noStrike" dirty="0" err="1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fvap.gov</a:t>
            </a:r>
            <a:endParaRPr lang="en-US" b="1" i="0" u="none" strike="noStrik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Open Sans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1252579" y="1789055"/>
            <a:ext cx="6181641" cy="129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 b="1" dirty="0">
                <a:effectLst/>
                <a:latin typeface="Noto Sans" panose="020B0502040504020204" pitchFamily="34" charset="0"/>
              </a:rPr>
              <a:t>The deadline to register is [Month day, year]</a:t>
            </a:r>
            <a:endParaRPr lang="en-US" sz="1800" dirty="0">
              <a:effectLst/>
              <a:latin typeface="Noto Sans" panose="020B0502040504020204" pitchFamily="34" charset="0"/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Register online at </a:t>
            </a: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[</a:t>
            </a:r>
            <a:r>
              <a:rPr lang="en-US" sz="1800" b="1" u="none" dirty="0" err="1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vote.state.gov</a:t>
            </a: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/register]</a:t>
            </a:r>
            <a:endParaRPr dirty="0"/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For questions, </a:t>
            </a:r>
            <a:r>
              <a:rPr lang="en-US" sz="1800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call (555) 555-5555 or TTY 555</a:t>
            </a:r>
            <a:endParaRPr dirty="0"/>
          </a:p>
        </p:txBody>
      </p:sp>
      <p:sp>
        <p:nvSpPr>
          <p:cNvPr id="93" name="Google Shape;93;p1"/>
          <p:cNvSpPr txBox="1"/>
          <p:nvPr/>
        </p:nvSpPr>
        <p:spPr>
          <a:xfrm>
            <a:off x="4596847" y="3677633"/>
            <a:ext cx="2653797" cy="320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What do you need to register?</a:t>
            </a:r>
            <a:endParaRPr dirty="0"/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When registering, you need:</a:t>
            </a:r>
            <a:endParaRPr dirty="0"/>
          </a:p>
          <a:p>
            <a:pPr marL="194310" marR="0" lvl="0" indent="-19431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Valid State ID or Driver’s license number</a:t>
            </a:r>
            <a:endParaRPr dirty="0"/>
          </a:p>
          <a:p>
            <a:pPr marL="194310" marR="0" lvl="0" indent="-19431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To know the last four digits of your Social Security number</a:t>
            </a:r>
            <a:endParaRPr dirty="0"/>
          </a:p>
        </p:txBody>
      </p:sp>
      <p:pic>
        <p:nvPicPr>
          <p:cNvPr id="94" name="Google Shape;94;p1" descr="A white letter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1482" y="7939860"/>
            <a:ext cx="619088" cy="61908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5" name="Google Shape;95;p1"/>
          <p:cNvCxnSpPr/>
          <p:nvPr/>
        </p:nvCxnSpPr>
        <p:spPr>
          <a:xfrm>
            <a:off x="424770" y="3330855"/>
            <a:ext cx="6825874" cy="0"/>
          </a:xfrm>
          <a:prstGeom prst="straightConnector1">
            <a:avLst/>
          </a:prstGeom>
          <a:noFill/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6" name="Google Shape;96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4770" y="1784677"/>
            <a:ext cx="685800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739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Noto Sans"/>
              <a:buNone/>
            </a:pPr>
            <a:r>
              <a:rPr lang="en-US" b="1" dirty="0"/>
              <a:t>Design guidelines</a:t>
            </a:r>
            <a:endParaRPr dirty="0"/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534353" y="1717963"/>
            <a:ext cx="6476047" cy="7804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94310" lvl="0" indent="-19431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This template is best for if you cannot use color on your materials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Replace the seal with your own county or state seal, preferably in grayscale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Be sure to update the design with your own county’s name, contact information, and relevant dates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Change or switch out terms that your jurisdiction uses (for example, absentee voting instead vote by mail voting) 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If your county’s website link does not fit the provided space at the bottom, work with your IT team to create a shortened or vanity URL that is simple and easy to remember. </a:t>
            </a:r>
            <a:endParaRPr sz="2000" dirty="0"/>
          </a:p>
          <a:p>
            <a:pPr marL="582930" lvl="1" indent="-19177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E.g., </a:t>
            </a:r>
            <a:r>
              <a:rPr lang="en-US" sz="2000" dirty="0" err="1"/>
              <a:t>vote.state.gov</a:t>
            </a:r>
            <a:r>
              <a:rPr lang="en-US" sz="2000" dirty="0"/>
              <a:t>/register or </a:t>
            </a:r>
            <a:r>
              <a:rPr lang="en-US" sz="2000" dirty="0" err="1"/>
              <a:t>govote.state.gov</a:t>
            </a:r>
            <a:endParaRPr sz="2000" dirty="0"/>
          </a:p>
          <a:p>
            <a:pPr marL="194310" indent="-194310">
              <a:buSzPts val="2000"/>
            </a:pPr>
            <a:r>
              <a:rPr lang="en-US" sz="2000" dirty="0"/>
              <a:t>This template uses the Noto Sans font family available through </a:t>
            </a:r>
            <a:r>
              <a:rPr lang="en-US" sz="2000" dirty="0">
                <a:hlinkClick r:id="rId3"/>
              </a:rPr>
              <a:t>Google Fonts</a:t>
            </a:r>
            <a:r>
              <a:rPr lang="en-US" sz="2000" dirty="0"/>
              <a:t>. Noto Sans is a legible font with robust language support. If you cannot use Noto Sans, you can use Calibri. </a:t>
            </a:r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Export the file as a PDF to get printed professionally. </a:t>
            </a:r>
            <a:endParaRPr sz="2000" dirty="0"/>
          </a:p>
        </p:txBody>
      </p:sp>
      <p:sp>
        <p:nvSpPr>
          <p:cNvPr id="103" name="Google Shape;103;p2"/>
          <p:cNvSpPr txBox="1"/>
          <p:nvPr/>
        </p:nvSpPr>
        <p:spPr>
          <a:xfrm>
            <a:off x="5769665" y="643458"/>
            <a:ext cx="2002735" cy="523220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Delete this slide when you finalize your design</a:t>
            </a:r>
            <a:endParaRPr sz="1400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DE97419A-3AD4-491B-954A-6C275744535F}"/>
</file>

<file path=customXml/itemProps2.xml><?xml version="1.0" encoding="utf-8"?>
<ds:datastoreItem xmlns:ds="http://schemas.openxmlformats.org/officeDocument/2006/customXml" ds:itemID="{7616642B-1423-419D-801D-3B2CCD91A747}"/>
</file>

<file path=customXml/itemProps3.xml><?xml version="1.0" encoding="utf-8"?>
<ds:datastoreItem xmlns:ds="http://schemas.openxmlformats.org/officeDocument/2006/customXml" ds:itemID="{7B989DCB-E992-4B01-B459-0147748FF444}"/>
</file>

<file path=docProps/app.xml><?xml version="1.0" encoding="utf-8"?>
<Properties xmlns="http://schemas.openxmlformats.org/officeDocument/2006/extended-properties" xmlns:vt="http://schemas.openxmlformats.org/officeDocument/2006/docPropsVTypes">
  <TotalTime>3208</TotalTime>
  <Words>381</Words>
  <Application>Microsoft Macintosh PowerPoint</Application>
  <PresentationFormat>Custom</PresentationFormat>
  <Paragraphs>30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Noto Sans</vt:lpstr>
      <vt:lpstr>Calibri</vt:lpstr>
      <vt:lpstr>Office Theme</vt:lpstr>
      <vt:lpstr>Are you registered to vote?</vt:lpstr>
      <vt:lpstr>Design guidelines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registered to vote?</dc:title>
  <dc:creator>Kimberly Gail Losenara</dc:creator>
  <cp:lastModifiedBy>Losenara, Kimberly (Contractor)@GOVOPS</cp:lastModifiedBy>
  <cp:revision>11</cp:revision>
  <dcterms:created xsi:type="dcterms:W3CDTF">2024-02-16T06:32:54Z</dcterms:created>
  <dcterms:modified xsi:type="dcterms:W3CDTF">2024-07-10T21:24:21Z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